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33"/>
  </p:notesMasterIdLst>
  <p:handoutMasterIdLst>
    <p:handoutMasterId r:id="rId34"/>
  </p:handoutMasterIdLst>
  <p:sldIdLst>
    <p:sldId id="265" r:id="rId2"/>
    <p:sldId id="315" r:id="rId3"/>
    <p:sldId id="266" r:id="rId4"/>
    <p:sldId id="267" r:id="rId5"/>
    <p:sldId id="256" r:id="rId6"/>
    <p:sldId id="276" r:id="rId7"/>
    <p:sldId id="277" r:id="rId8"/>
    <p:sldId id="278" r:id="rId9"/>
    <p:sldId id="280" r:id="rId10"/>
    <p:sldId id="279" r:id="rId11"/>
    <p:sldId id="281" r:id="rId12"/>
    <p:sldId id="282" r:id="rId13"/>
    <p:sldId id="261" r:id="rId14"/>
    <p:sldId id="268" r:id="rId15"/>
    <p:sldId id="283" r:id="rId16"/>
    <p:sldId id="284" r:id="rId17"/>
    <p:sldId id="286" r:id="rId18"/>
    <p:sldId id="285" r:id="rId19"/>
    <p:sldId id="262" r:id="rId20"/>
    <p:sldId id="269" r:id="rId21"/>
    <p:sldId id="288" r:id="rId22"/>
    <p:sldId id="289" r:id="rId23"/>
    <p:sldId id="263" r:id="rId24"/>
    <p:sldId id="270" r:id="rId25"/>
    <p:sldId id="292" r:id="rId26"/>
    <p:sldId id="297" r:id="rId27"/>
    <p:sldId id="264" r:id="rId28"/>
    <p:sldId id="294" r:id="rId29"/>
    <p:sldId id="296" r:id="rId30"/>
    <p:sldId id="316" r:id="rId31"/>
    <p:sldId id="314" r:id="rId32"/>
  </p:sldIdLst>
  <p:sldSz cx="9144000" cy="6858000" type="screen4x3"/>
  <p:notesSz cx="7102475" cy="1023302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FF"/>
    <a:srgbClr val="0066FF"/>
    <a:srgbClr val="BE79F7"/>
    <a:srgbClr val="CC6600"/>
    <a:srgbClr val="CCFFCC"/>
    <a:srgbClr val="FFFF99"/>
    <a:srgbClr val="EAEAEA"/>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9" d="100"/>
          <a:sy n="99"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067A5969-FDAD-3F73-90B3-3064E4B7446B}"/>
              </a:ext>
            </a:extLst>
          </p:cNvPr>
          <p:cNvSpPr>
            <a:spLocks noGrp="1" noChangeArrowheads="1"/>
          </p:cNvSpPr>
          <p:nvPr>
            <p:ph type="hdr" sz="quarter"/>
          </p:nvPr>
        </p:nvSpPr>
        <p:spPr bwMode="auto">
          <a:xfrm>
            <a:off x="1" y="2"/>
            <a:ext cx="3078048" cy="510974"/>
          </a:xfrm>
          <a:prstGeom prst="rect">
            <a:avLst/>
          </a:prstGeom>
          <a:noFill/>
          <a:ln w="9525">
            <a:noFill/>
            <a:miter lim="800000"/>
            <a:headEnd/>
            <a:tailEnd/>
          </a:ln>
          <a:effectLst/>
        </p:spPr>
        <p:txBody>
          <a:bodyPr vert="horz" wrap="square" lIns="98820" tIns="49409" rIns="98820" bIns="49409" numCol="1" anchor="t" anchorCtr="0" compatLnSpc="1">
            <a:prstTxWarp prst="textNoShape">
              <a:avLst/>
            </a:prstTxWarp>
          </a:bodyPr>
          <a:lstStyle>
            <a:lvl1pPr>
              <a:defRPr sz="1400">
                <a:latin typeface="Arial" charset="0"/>
                <a:cs typeface="+mn-cs"/>
              </a:defRPr>
            </a:lvl1pPr>
          </a:lstStyle>
          <a:p>
            <a:pPr>
              <a:defRPr/>
            </a:pPr>
            <a:endParaRPr lang="en-US" sz="1000"/>
          </a:p>
        </p:txBody>
      </p:sp>
      <p:sp>
        <p:nvSpPr>
          <p:cNvPr id="110595" name="Rectangle 3">
            <a:extLst>
              <a:ext uri="{FF2B5EF4-FFF2-40B4-BE49-F238E27FC236}">
                <a16:creationId xmlns:a16="http://schemas.microsoft.com/office/drawing/2014/main" id="{1AF2F315-C998-4EFF-86B1-1F605A291631}"/>
              </a:ext>
            </a:extLst>
          </p:cNvPr>
          <p:cNvSpPr>
            <a:spLocks noGrp="1" noChangeArrowheads="1"/>
          </p:cNvSpPr>
          <p:nvPr>
            <p:ph type="dt" sz="quarter" idx="1"/>
          </p:nvPr>
        </p:nvSpPr>
        <p:spPr bwMode="auto">
          <a:xfrm>
            <a:off x="4022887" y="2"/>
            <a:ext cx="3078048" cy="510974"/>
          </a:xfrm>
          <a:prstGeom prst="rect">
            <a:avLst/>
          </a:prstGeom>
          <a:noFill/>
          <a:ln w="9525">
            <a:noFill/>
            <a:miter lim="800000"/>
            <a:headEnd/>
            <a:tailEnd/>
          </a:ln>
          <a:effectLst/>
        </p:spPr>
        <p:txBody>
          <a:bodyPr vert="horz" wrap="square" lIns="98820" tIns="49409" rIns="98820" bIns="49409" numCol="1" anchor="t" anchorCtr="0" compatLnSpc="1">
            <a:prstTxWarp prst="textNoShape">
              <a:avLst/>
            </a:prstTxWarp>
          </a:bodyPr>
          <a:lstStyle>
            <a:lvl1pPr algn="r">
              <a:defRPr sz="1400" smtClean="0">
                <a:latin typeface="Arial" charset="0"/>
                <a:cs typeface="+mn-cs"/>
              </a:defRPr>
            </a:lvl1pPr>
          </a:lstStyle>
          <a:p>
            <a:pPr>
              <a:defRPr/>
            </a:pPr>
            <a:r>
              <a:rPr lang="en-US" sz="1000"/>
              <a:t>10/20/2024 am</a:t>
            </a:r>
          </a:p>
        </p:txBody>
      </p:sp>
      <p:sp>
        <p:nvSpPr>
          <p:cNvPr id="110596" name="Rectangle 4">
            <a:extLst>
              <a:ext uri="{FF2B5EF4-FFF2-40B4-BE49-F238E27FC236}">
                <a16:creationId xmlns:a16="http://schemas.microsoft.com/office/drawing/2014/main" id="{979072F4-C787-5662-DDFF-04A3EE2E0F1A}"/>
              </a:ext>
            </a:extLst>
          </p:cNvPr>
          <p:cNvSpPr>
            <a:spLocks noGrp="1" noChangeArrowheads="1"/>
          </p:cNvSpPr>
          <p:nvPr>
            <p:ph type="ftr" sz="quarter" idx="2"/>
          </p:nvPr>
        </p:nvSpPr>
        <p:spPr bwMode="auto">
          <a:xfrm>
            <a:off x="1" y="9720361"/>
            <a:ext cx="3078048" cy="510974"/>
          </a:xfrm>
          <a:prstGeom prst="rect">
            <a:avLst/>
          </a:prstGeom>
          <a:noFill/>
          <a:ln w="9525">
            <a:noFill/>
            <a:miter lim="800000"/>
            <a:headEnd/>
            <a:tailEnd/>
          </a:ln>
          <a:effectLst/>
        </p:spPr>
        <p:txBody>
          <a:bodyPr vert="horz" wrap="square" lIns="98820" tIns="49409" rIns="98820" bIns="49409" numCol="1" anchor="b" anchorCtr="0" compatLnSpc="1">
            <a:prstTxWarp prst="textNoShape">
              <a:avLst/>
            </a:prstTxWarp>
          </a:bodyPr>
          <a:lstStyle>
            <a:lvl1pPr>
              <a:defRPr sz="1400">
                <a:latin typeface="Arial" charset="0"/>
                <a:cs typeface="+mn-cs"/>
              </a:defRPr>
            </a:lvl1pPr>
          </a:lstStyle>
          <a:p>
            <a:pPr>
              <a:defRPr/>
            </a:pPr>
            <a:r>
              <a:rPr lang="en-US" sz="1000"/>
              <a:t>Randy Childs</a:t>
            </a:r>
          </a:p>
        </p:txBody>
      </p:sp>
      <p:sp>
        <p:nvSpPr>
          <p:cNvPr id="110597" name="Rectangle 5">
            <a:extLst>
              <a:ext uri="{FF2B5EF4-FFF2-40B4-BE49-F238E27FC236}">
                <a16:creationId xmlns:a16="http://schemas.microsoft.com/office/drawing/2014/main" id="{2117E130-2DD1-40B4-F0E5-05EB3DAC347B}"/>
              </a:ext>
            </a:extLst>
          </p:cNvPr>
          <p:cNvSpPr>
            <a:spLocks noGrp="1" noChangeArrowheads="1"/>
          </p:cNvSpPr>
          <p:nvPr>
            <p:ph type="sldNum" sz="quarter" idx="3"/>
          </p:nvPr>
        </p:nvSpPr>
        <p:spPr bwMode="auto">
          <a:xfrm>
            <a:off x="4022887" y="9720361"/>
            <a:ext cx="3078048" cy="510974"/>
          </a:xfrm>
          <a:prstGeom prst="rect">
            <a:avLst/>
          </a:prstGeom>
          <a:noFill/>
          <a:ln w="9525">
            <a:noFill/>
            <a:miter lim="800000"/>
            <a:headEnd/>
            <a:tailEnd/>
          </a:ln>
          <a:effectLst/>
        </p:spPr>
        <p:txBody>
          <a:bodyPr vert="horz" wrap="square" lIns="98820" tIns="49409" rIns="98820" bIns="49409" numCol="1" anchor="b" anchorCtr="0" compatLnSpc="1">
            <a:prstTxWarp prst="textNoShape">
              <a:avLst/>
            </a:prstTxWarp>
          </a:bodyPr>
          <a:lstStyle>
            <a:lvl1pPr algn="r">
              <a:defRPr sz="1400">
                <a:latin typeface="Arial" panose="020B0604020202020204" pitchFamily="34" charset="0"/>
              </a:defRPr>
            </a:lvl1pPr>
          </a:lstStyle>
          <a:p>
            <a:fld id="{B26F75BE-113D-4543-8581-1171866F8BA2}"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F45C2A-2945-E16D-905C-6111EFF87FBE}"/>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a:defRPr sz="1300">
                <a:cs typeface="+mn-cs"/>
              </a:defRPr>
            </a:lvl1pPr>
          </a:lstStyle>
          <a:p>
            <a:pPr>
              <a:defRPr/>
            </a:pPr>
            <a:endParaRPr lang="en-US"/>
          </a:p>
        </p:txBody>
      </p:sp>
      <p:sp>
        <p:nvSpPr>
          <p:cNvPr id="3" name="Date Placeholder 2">
            <a:extLst>
              <a:ext uri="{FF2B5EF4-FFF2-40B4-BE49-F238E27FC236}">
                <a16:creationId xmlns:a16="http://schemas.microsoft.com/office/drawing/2014/main" id="{56F73AB0-BB5F-E685-1BA9-0FDBC66B0035}"/>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a:defRPr sz="1300" smtClean="0">
                <a:cs typeface="+mn-cs"/>
              </a:defRPr>
            </a:lvl1pPr>
          </a:lstStyle>
          <a:p>
            <a:pPr>
              <a:defRPr/>
            </a:pPr>
            <a:r>
              <a:rPr lang="en-US"/>
              <a:t>10/20/2024 am</a:t>
            </a:r>
          </a:p>
        </p:txBody>
      </p:sp>
      <p:sp>
        <p:nvSpPr>
          <p:cNvPr id="4" name="Slide Image Placeholder 3">
            <a:extLst>
              <a:ext uri="{FF2B5EF4-FFF2-40B4-BE49-F238E27FC236}">
                <a16:creationId xmlns:a16="http://schemas.microsoft.com/office/drawing/2014/main" id="{3CAE048F-CA3A-1AAB-50EA-73B1D7A1A190}"/>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82436F60-92C5-DDA3-7ACE-2C39CAA85EEE}"/>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F8E42D7-20BA-2D10-F7E4-6A942E5EDB35}"/>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a:defRPr sz="1300">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18A13CA6-30D5-F778-2CE7-B7716BBAA223}"/>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vl1pPr>
          </a:lstStyle>
          <a:p>
            <a:fld id="{F50BC759-4AE0-4AD7-A1E1-00881F82A625}"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7CA7236E-EB0C-0860-C6F8-51C936C68B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63444AF-1D71-4E2E-BCF1-8867C5B5BF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a:spcBef>
                <a:spcPct val="0"/>
              </a:spcBef>
            </a:pPr>
            <a:r>
              <a:rPr lang="en-US" altLang="en-US" sz="2000" dirty="0"/>
              <a:t>2 Peter 3:14-18	</a:t>
            </a:r>
            <a:r>
              <a:rPr lang="en-US" sz="2000" dirty="0">
                <a:solidFill>
                  <a:srgbClr val="000000"/>
                </a:solidFill>
                <a:latin typeface="system-ui"/>
              </a:rPr>
              <a:t>Therefore, beloved, since you look for these things, be diligent to be found by Him in peace, spotless and blameless, </a:t>
            </a:r>
            <a:r>
              <a:rPr lang="en-US" sz="2000" b="1" baseline="30000" dirty="0">
                <a:solidFill>
                  <a:srgbClr val="000000"/>
                </a:solidFill>
                <a:latin typeface="system-ui"/>
              </a:rPr>
              <a:t>15 </a:t>
            </a:r>
            <a:r>
              <a:rPr lang="en-US" sz="2000" dirty="0">
                <a:solidFill>
                  <a:srgbClr val="000000"/>
                </a:solidFill>
                <a:latin typeface="system-ui"/>
              </a:rPr>
              <a:t>and regard the patience of our Lord </a:t>
            </a:r>
            <a:r>
              <a:rPr lang="en-US" sz="2000" i="1" dirty="0">
                <a:solidFill>
                  <a:srgbClr val="000000"/>
                </a:solidFill>
                <a:latin typeface="system-ui"/>
              </a:rPr>
              <a:t>as</a:t>
            </a:r>
            <a:r>
              <a:rPr lang="en-US" sz="2000" dirty="0">
                <a:solidFill>
                  <a:srgbClr val="000000"/>
                </a:solidFill>
                <a:latin typeface="system-ui"/>
              </a:rPr>
              <a:t> salvation; just as also our beloved brother Paul, according to the wisdom given him, wrote to you, </a:t>
            </a:r>
            <a:r>
              <a:rPr lang="en-US" sz="2000" b="1" baseline="30000" dirty="0">
                <a:solidFill>
                  <a:srgbClr val="000000"/>
                </a:solidFill>
                <a:latin typeface="system-ui"/>
              </a:rPr>
              <a:t>16 </a:t>
            </a:r>
            <a:r>
              <a:rPr lang="en-US" sz="2000" dirty="0">
                <a:solidFill>
                  <a:srgbClr val="000000"/>
                </a:solidFill>
                <a:latin typeface="system-ui"/>
              </a:rPr>
              <a:t>as also in all </a:t>
            </a:r>
            <a:r>
              <a:rPr lang="en-US" sz="2000" i="1" dirty="0">
                <a:solidFill>
                  <a:srgbClr val="000000"/>
                </a:solidFill>
                <a:latin typeface="system-ui"/>
              </a:rPr>
              <a:t>his</a:t>
            </a:r>
            <a:r>
              <a:rPr lang="en-US" sz="2000" dirty="0">
                <a:solidFill>
                  <a:srgbClr val="000000"/>
                </a:solidFill>
                <a:latin typeface="system-ui"/>
              </a:rPr>
              <a:t> letters, speaking in them of these things, in which are some things hard to understand, which the untaught and unstable distort, as </a:t>
            </a:r>
            <a:r>
              <a:rPr lang="en-US" sz="2000" i="1" dirty="0">
                <a:solidFill>
                  <a:srgbClr val="000000"/>
                </a:solidFill>
                <a:latin typeface="system-ui"/>
              </a:rPr>
              <a:t>they do</a:t>
            </a:r>
            <a:r>
              <a:rPr lang="en-US" sz="2000" dirty="0">
                <a:solidFill>
                  <a:srgbClr val="000000"/>
                </a:solidFill>
                <a:latin typeface="system-ui"/>
              </a:rPr>
              <a:t> also the rest of the Scriptures, to their own destruction. </a:t>
            </a:r>
            <a:r>
              <a:rPr lang="en-US" sz="2000" b="1" baseline="30000" dirty="0">
                <a:solidFill>
                  <a:srgbClr val="000000"/>
                </a:solidFill>
                <a:latin typeface="system-ui"/>
              </a:rPr>
              <a:t>17 </a:t>
            </a:r>
            <a:r>
              <a:rPr lang="en-US" sz="2000" dirty="0">
                <a:solidFill>
                  <a:srgbClr val="000000"/>
                </a:solidFill>
                <a:latin typeface="system-ui"/>
              </a:rPr>
              <a:t>You therefore, beloved, knowing this beforehand, be on your guard so that you are not carried away by the error of unprincipled men and fall from your own steadfastness, </a:t>
            </a:r>
            <a:r>
              <a:rPr lang="en-US" sz="2000" b="1" baseline="30000" dirty="0">
                <a:solidFill>
                  <a:srgbClr val="000000"/>
                </a:solidFill>
                <a:latin typeface="system-ui"/>
              </a:rPr>
              <a:t>18 </a:t>
            </a:r>
            <a:r>
              <a:rPr lang="en-US" sz="2000" dirty="0">
                <a:solidFill>
                  <a:srgbClr val="000000"/>
                </a:solidFill>
                <a:latin typeface="system-ui"/>
              </a:rPr>
              <a:t>but grow in the grace and knowledge of our Lord and Savior Jesus Christ. To Him </a:t>
            </a:r>
            <a:r>
              <a:rPr lang="en-US" sz="2000" i="1" dirty="0">
                <a:solidFill>
                  <a:srgbClr val="000000"/>
                </a:solidFill>
                <a:latin typeface="system-ui"/>
              </a:rPr>
              <a:t>be</a:t>
            </a:r>
            <a:r>
              <a:rPr lang="en-US" sz="2000" dirty="0">
                <a:solidFill>
                  <a:srgbClr val="000000"/>
                </a:solidFill>
                <a:latin typeface="system-ui"/>
              </a:rPr>
              <a:t> the glory, both now and to the day of eternity. Amen.</a:t>
            </a:r>
            <a:endParaRPr lang="en-US" altLang="en-US" sz="2000" dirty="0"/>
          </a:p>
        </p:txBody>
      </p:sp>
      <p:sp>
        <p:nvSpPr>
          <p:cNvPr id="34820" name="Slide Number Placeholder 3">
            <a:extLst>
              <a:ext uri="{FF2B5EF4-FFF2-40B4-BE49-F238E27FC236}">
                <a16:creationId xmlns:a16="http://schemas.microsoft.com/office/drawing/2014/main" id="{1841E43B-236A-E6A5-43A9-2A6054D0F9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64D854A-4332-4CE5-9E6C-362ACB231617}" type="slidenum">
              <a:rPr lang="en-US" altLang="en-US" sz="1300"/>
              <a:pPr eaLnBrk="1" hangingPunct="1"/>
              <a:t>1</a:t>
            </a:fld>
            <a:endParaRPr lang="en-US" altLang="en-US" sz="1300"/>
          </a:p>
        </p:txBody>
      </p:sp>
      <p:sp>
        <p:nvSpPr>
          <p:cNvPr id="34821" name="Date Placeholder 4">
            <a:extLst>
              <a:ext uri="{FF2B5EF4-FFF2-40B4-BE49-F238E27FC236}">
                <a16:creationId xmlns:a16="http://schemas.microsoft.com/office/drawing/2014/main" id="{B00654C0-E053-97A6-A1FB-03FA455EBD5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a:t>10/20/2024 am</a:t>
            </a:r>
          </a:p>
        </p:txBody>
      </p:sp>
      <p:sp>
        <p:nvSpPr>
          <p:cNvPr id="2" name="Footer Placeholder 1">
            <a:extLst>
              <a:ext uri="{FF2B5EF4-FFF2-40B4-BE49-F238E27FC236}">
                <a16:creationId xmlns:a16="http://schemas.microsoft.com/office/drawing/2014/main" id="{B8BEC109-00EA-641F-72C9-FE943D89C465}"/>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Mark 1:35	</a:t>
            </a:r>
            <a:r>
              <a:rPr lang="en-US" sz="2000" dirty="0">
                <a:solidFill>
                  <a:srgbClr val="000000"/>
                </a:solidFill>
                <a:latin typeface="system-ui"/>
              </a:rPr>
              <a:t>In the early morning, while it was still dark, Jesus got up, left </a:t>
            </a:r>
            <a:r>
              <a:rPr lang="en-US" sz="2000" i="1" dirty="0">
                <a:solidFill>
                  <a:srgbClr val="000000"/>
                </a:solidFill>
                <a:latin typeface="system-ui"/>
              </a:rPr>
              <a:t>the house</a:t>
            </a:r>
            <a:r>
              <a:rPr lang="en-US" sz="2000" dirty="0">
                <a:solidFill>
                  <a:srgbClr val="000000"/>
                </a:solidFill>
                <a:latin typeface="system-ui"/>
              </a:rPr>
              <a:t>, and went away to a secluded place, and was praying there. </a:t>
            </a:r>
          </a:p>
          <a:p>
            <a:r>
              <a:rPr lang="en-US" sz="2000" dirty="0">
                <a:solidFill>
                  <a:srgbClr val="000000"/>
                </a:solidFill>
                <a:latin typeface="system-ui"/>
              </a:rPr>
              <a:t>Luke 6:12	It was at this time that He went off to the mountain to pray, and He spent the whole night in prayer to God.</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15</a:t>
            </a:fld>
            <a:endParaRPr lang="en-US" altLang="en-US"/>
          </a:p>
        </p:txBody>
      </p:sp>
      <p:sp>
        <p:nvSpPr>
          <p:cNvPr id="6" name="Footer Placeholder 5">
            <a:extLst>
              <a:ext uri="{FF2B5EF4-FFF2-40B4-BE49-F238E27FC236}">
                <a16:creationId xmlns:a16="http://schemas.microsoft.com/office/drawing/2014/main" id="{F2540E6E-C665-DEB2-B2E0-75349686242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4560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1 Timothy 2:1	</a:t>
            </a:r>
            <a:r>
              <a:rPr lang="en-US" sz="2000" dirty="0">
                <a:solidFill>
                  <a:srgbClr val="000000"/>
                </a:solidFill>
                <a:latin typeface="system-ui"/>
              </a:rPr>
              <a:t>First of all, then, I urge that entreaties </a:t>
            </a:r>
            <a:r>
              <a:rPr lang="en-US" sz="2000" i="1" dirty="0">
                <a:solidFill>
                  <a:srgbClr val="000000"/>
                </a:solidFill>
                <a:latin typeface="system-ui"/>
              </a:rPr>
              <a:t>and</a:t>
            </a:r>
            <a:r>
              <a:rPr lang="en-US" sz="2000" dirty="0">
                <a:solidFill>
                  <a:srgbClr val="000000"/>
                </a:solidFill>
                <a:latin typeface="system-ui"/>
              </a:rPr>
              <a:t> prayers, petitions </a:t>
            </a:r>
            <a:r>
              <a:rPr lang="en-US" sz="2000" i="1" dirty="0">
                <a:solidFill>
                  <a:srgbClr val="000000"/>
                </a:solidFill>
                <a:latin typeface="system-ui"/>
              </a:rPr>
              <a:t>and</a:t>
            </a:r>
            <a:r>
              <a:rPr lang="en-US" sz="2000" dirty="0">
                <a:solidFill>
                  <a:srgbClr val="000000"/>
                </a:solidFill>
                <a:latin typeface="system-ui"/>
              </a:rPr>
              <a:t> thanksgivings, be made on behalf of all men… </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17</a:t>
            </a:fld>
            <a:endParaRPr lang="en-US" altLang="en-US"/>
          </a:p>
        </p:txBody>
      </p:sp>
      <p:sp>
        <p:nvSpPr>
          <p:cNvPr id="6" name="Footer Placeholder 5">
            <a:extLst>
              <a:ext uri="{FF2B5EF4-FFF2-40B4-BE49-F238E27FC236}">
                <a16:creationId xmlns:a16="http://schemas.microsoft.com/office/drawing/2014/main" id="{A15DC106-73BB-54F5-2514-2B3A8C58D20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3605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James 5:16-18 	</a:t>
            </a:r>
            <a:r>
              <a:rPr lang="en-US" sz="2000" dirty="0">
                <a:solidFill>
                  <a:srgbClr val="000000"/>
                </a:solidFill>
                <a:latin typeface="system-ui"/>
              </a:rPr>
              <a:t>Therefore, confess your sins to one another, and pray for one another so that you may be healed. The effective prayer of a righteous man can accomplish much. </a:t>
            </a:r>
            <a:r>
              <a:rPr lang="en-US" sz="2000" b="1" baseline="30000" dirty="0">
                <a:solidFill>
                  <a:srgbClr val="000000"/>
                </a:solidFill>
                <a:latin typeface="system-ui"/>
              </a:rPr>
              <a:t>17</a:t>
            </a:r>
            <a:r>
              <a:rPr lang="en-US" sz="2000" dirty="0">
                <a:solidFill>
                  <a:srgbClr val="000000"/>
                </a:solidFill>
                <a:latin typeface="system-ui"/>
              </a:rPr>
              <a:t>Elijah was a man with a nature like ours, and he prayed earnestly that it would not rain, and it did not rain on the earth for three years and six months. </a:t>
            </a:r>
            <a:r>
              <a:rPr lang="en-US" sz="2000" b="1" baseline="30000" dirty="0">
                <a:solidFill>
                  <a:srgbClr val="000000"/>
                </a:solidFill>
                <a:latin typeface="system-ui"/>
              </a:rPr>
              <a:t>18 </a:t>
            </a:r>
            <a:r>
              <a:rPr lang="en-US" sz="2000" dirty="0">
                <a:solidFill>
                  <a:srgbClr val="000000"/>
                </a:solidFill>
                <a:latin typeface="system-ui"/>
              </a:rPr>
              <a:t>Then he prayed again, and the sky poured rain and the earth produced its fruit.</a:t>
            </a:r>
          </a:p>
          <a:p>
            <a:r>
              <a:rPr lang="en-US" sz="2000" dirty="0">
                <a:solidFill>
                  <a:srgbClr val="000000"/>
                </a:solidFill>
                <a:latin typeface="system-ui"/>
              </a:rPr>
              <a:t>1 Peter 3:12	</a:t>
            </a:r>
            <a:r>
              <a:rPr lang="en-US" sz="2000" cap="small" dirty="0">
                <a:solidFill>
                  <a:srgbClr val="000000"/>
                </a:solidFill>
                <a:latin typeface="system-ui"/>
              </a:rPr>
              <a:t>For the eyes of the Lord are toward the righteous</a:t>
            </a:r>
            <a:r>
              <a:rPr lang="en-US" sz="2000" dirty="0">
                <a:solidFill>
                  <a:srgbClr val="000000"/>
                </a:solidFill>
                <a:latin typeface="system-ui"/>
              </a:rPr>
              <a:t>, </a:t>
            </a:r>
            <a:r>
              <a:rPr lang="en-US" sz="2000" cap="small" dirty="0">
                <a:solidFill>
                  <a:srgbClr val="000000"/>
                </a:solidFill>
                <a:latin typeface="system-ui"/>
              </a:rPr>
              <a:t>And His ears attend to their prayer</a:t>
            </a:r>
            <a:r>
              <a:rPr lang="en-US" sz="2000" dirty="0">
                <a:solidFill>
                  <a:srgbClr val="000000"/>
                </a:solidFill>
                <a:latin typeface="system-ui"/>
              </a:rPr>
              <a:t>, </a:t>
            </a:r>
            <a:r>
              <a:rPr lang="en-US" sz="2000" cap="small" dirty="0">
                <a:solidFill>
                  <a:srgbClr val="000000"/>
                </a:solidFill>
                <a:latin typeface="system-ui"/>
              </a:rPr>
              <a:t>But the face of the Lord is against those who do evil</a:t>
            </a:r>
            <a:r>
              <a:rPr lang="en-US" sz="2000" dirty="0">
                <a:solidFill>
                  <a:srgbClr val="000000"/>
                </a:solidFill>
                <a:latin typeface="system-ui"/>
              </a:rPr>
              <a:t>.” (Quoting Psalm 34:15-16)</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18</a:t>
            </a:fld>
            <a:endParaRPr lang="en-US" altLang="en-US"/>
          </a:p>
        </p:txBody>
      </p:sp>
      <p:sp>
        <p:nvSpPr>
          <p:cNvPr id="6" name="Footer Placeholder 5">
            <a:extLst>
              <a:ext uri="{FF2B5EF4-FFF2-40B4-BE49-F238E27FC236}">
                <a16:creationId xmlns:a16="http://schemas.microsoft.com/office/drawing/2014/main" id="{D0F5947A-3843-C995-DDD1-6E20D0FF8E8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005467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John 4:24	</a:t>
            </a:r>
            <a:r>
              <a:rPr lang="en-US" sz="2000" dirty="0">
                <a:solidFill>
                  <a:srgbClr val="000000"/>
                </a:solidFill>
                <a:latin typeface="system-ui"/>
              </a:rPr>
              <a:t>God is spirit, and those who worship Him must worship in spirit and truth.”</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21</a:t>
            </a:fld>
            <a:endParaRPr lang="en-US" altLang="en-US"/>
          </a:p>
        </p:txBody>
      </p:sp>
      <p:sp>
        <p:nvSpPr>
          <p:cNvPr id="6" name="Footer Placeholder 5">
            <a:extLst>
              <a:ext uri="{FF2B5EF4-FFF2-40B4-BE49-F238E27FC236}">
                <a16:creationId xmlns:a16="http://schemas.microsoft.com/office/drawing/2014/main" id="{5E073FB4-AD3F-EA7D-DD5D-F846BBD0E8C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560408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2000" dirty="0"/>
              <a:t>James 2:19	</a:t>
            </a:r>
            <a:r>
              <a:rPr lang="en-US" sz="2000" dirty="0">
                <a:solidFill>
                  <a:srgbClr val="000000"/>
                </a:solidFill>
                <a:latin typeface="system-ui"/>
              </a:rPr>
              <a:t>You believe that God is one. You do well; the demons also believe, and shudder.</a:t>
            </a:r>
          </a:p>
          <a:p>
            <a:r>
              <a:rPr lang="en-US" sz="2000" dirty="0">
                <a:solidFill>
                  <a:srgbClr val="000000"/>
                </a:solidFill>
                <a:latin typeface="system-ui"/>
              </a:rPr>
              <a:t>John 14:15	“If you love Me, you will keep My commandments.</a:t>
            </a:r>
          </a:p>
          <a:p>
            <a:pPr algn="l"/>
            <a:r>
              <a:rPr lang="en-US" sz="2000" dirty="0">
                <a:solidFill>
                  <a:srgbClr val="000000"/>
                </a:solidFill>
                <a:latin typeface="system-ui"/>
              </a:rPr>
              <a:t>1 John 2:3-6	</a:t>
            </a:r>
            <a:r>
              <a:rPr lang="en-US" sz="2000" b="1" baseline="30000" dirty="0">
                <a:solidFill>
                  <a:srgbClr val="000000"/>
                </a:solidFill>
                <a:latin typeface="system-ui"/>
              </a:rPr>
              <a:t>3 </a:t>
            </a:r>
            <a:r>
              <a:rPr lang="en-US" sz="2000" dirty="0">
                <a:solidFill>
                  <a:srgbClr val="000000"/>
                </a:solidFill>
                <a:latin typeface="system-ui"/>
              </a:rPr>
              <a:t>By this we know that we have come to know Him, if we keep His commandments. </a:t>
            </a:r>
            <a:r>
              <a:rPr lang="en-US" sz="2000" b="1" baseline="30000" dirty="0">
                <a:solidFill>
                  <a:srgbClr val="000000"/>
                </a:solidFill>
                <a:latin typeface="system-ui"/>
              </a:rPr>
              <a:t>4 </a:t>
            </a:r>
            <a:r>
              <a:rPr lang="en-US" sz="2000" dirty="0">
                <a:solidFill>
                  <a:srgbClr val="000000"/>
                </a:solidFill>
                <a:latin typeface="system-ui"/>
              </a:rPr>
              <a:t>The one who says, “I have come to know Him,” and does not keep His commandments, is a liar, and the truth is not in him; </a:t>
            </a:r>
            <a:r>
              <a:rPr lang="en-US" sz="2000" b="1" baseline="30000" dirty="0">
                <a:solidFill>
                  <a:srgbClr val="000000"/>
                </a:solidFill>
                <a:latin typeface="system-ui"/>
              </a:rPr>
              <a:t>5 </a:t>
            </a:r>
            <a:r>
              <a:rPr lang="en-US" sz="2000" dirty="0">
                <a:solidFill>
                  <a:srgbClr val="000000"/>
                </a:solidFill>
                <a:latin typeface="system-ui"/>
              </a:rPr>
              <a:t>but whoever keeps His word, in him the love of God has truly been perfected. By this we know that we are in Him: </a:t>
            </a:r>
            <a:r>
              <a:rPr lang="en-US" sz="2000" b="1" baseline="30000" dirty="0">
                <a:solidFill>
                  <a:srgbClr val="000000"/>
                </a:solidFill>
                <a:latin typeface="system-ui"/>
              </a:rPr>
              <a:t>6 </a:t>
            </a:r>
            <a:r>
              <a:rPr lang="en-US" sz="2000" dirty="0">
                <a:solidFill>
                  <a:srgbClr val="000000"/>
                </a:solidFill>
                <a:latin typeface="system-ui"/>
              </a:rPr>
              <a:t>the one who says he abides in Him ought himself to walk in the same manner as He walked.</a:t>
            </a:r>
          </a:p>
          <a:p>
            <a:pPr algn="l"/>
            <a:r>
              <a:rPr lang="en-US" sz="2000" dirty="0">
                <a:solidFill>
                  <a:srgbClr val="000000"/>
                </a:solidFill>
                <a:latin typeface="system-ui"/>
              </a:rPr>
              <a:t>1 John 5:3 	For this is the love of God, that we keep His commandments; and His commandments are not burdensome. </a:t>
            </a:r>
          </a:p>
          <a:p>
            <a:pPr algn="l"/>
            <a:r>
              <a:rPr lang="en-US" sz="2000" dirty="0">
                <a:solidFill>
                  <a:srgbClr val="000000"/>
                </a:solidFill>
                <a:latin typeface="system-ui"/>
              </a:rPr>
              <a:t>Luke 17:6-10	And the Lord said, “If you had faith like a mustard seed, you would say to this mulberry tree, ‘Be uprooted and be planted in the sea’; and it would obey you. </a:t>
            </a:r>
            <a:r>
              <a:rPr lang="en-US" sz="2000" b="1" baseline="30000" dirty="0">
                <a:solidFill>
                  <a:srgbClr val="000000"/>
                </a:solidFill>
                <a:latin typeface="system-ui"/>
              </a:rPr>
              <a:t>7 </a:t>
            </a:r>
            <a:r>
              <a:rPr lang="en-US" sz="2000" dirty="0">
                <a:solidFill>
                  <a:srgbClr val="000000"/>
                </a:solidFill>
                <a:latin typeface="system-ui"/>
              </a:rPr>
              <a:t>“Which of you, having a slave plowing or tending sheep, will say to him when he has come in from the field, ‘Come immediately and sit down to eat’? </a:t>
            </a:r>
            <a:r>
              <a:rPr lang="en-US" sz="2000" b="1" baseline="30000" dirty="0">
                <a:solidFill>
                  <a:srgbClr val="000000"/>
                </a:solidFill>
                <a:latin typeface="system-ui"/>
              </a:rPr>
              <a:t>8 </a:t>
            </a:r>
            <a:r>
              <a:rPr lang="en-US" sz="2000" dirty="0">
                <a:solidFill>
                  <a:srgbClr val="000000"/>
                </a:solidFill>
                <a:latin typeface="system-ui"/>
              </a:rPr>
              <a:t>But will he not say to him, ‘Prepare something for me to eat, and </a:t>
            </a:r>
            <a:r>
              <a:rPr lang="en-US" sz="2000" i="1" dirty="0">
                <a:solidFill>
                  <a:srgbClr val="000000"/>
                </a:solidFill>
                <a:latin typeface="system-ui"/>
              </a:rPr>
              <a:t>properly</a:t>
            </a:r>
            <a:r>
              <a:rPr lang="en-US" sz="2000" dirty="0">
                <a:solidFill>
                  <a:srgbClr val="000000"/>
                </a:solidFill>
                <a:latin typeface="system-ui"/>
              </a:rPr>
              <a:t> clothe yourself and serve me while I eat and drink; and afterward you may eat and drink’? </a:t>
            </a:r>
            <a:r>
              <a:rPr lang="en-US" sz="2000" b="1" baseline="30000" dirty="0">
                <a:solidFill>
                  <a:srgbClr val="000000"/>
                </a:solidFill>
                <a:latin typeface="system-ui"/>
              </a:rPr>
              <a:t>9 </a:t>
            </a:r>
            <a:r>
              <a:rPr lang="en-US" sz="2000" dirty="0">
                <a:solidFill>
                  <a:srgbClr val="000000"/>
                </a:solidFill>
                <a:latin typeface="system-ui"/>
              </a:rPr>
              <a:t>He does not thank the slave because he did the things which were commanded, does he? </a:t>
            </a:r>
            <a:r>
              <a:rPr lang="en-US" sz="2000" b="1" baseline="30000" dirty="0">
                <a:solidFill>
                  <a:srgbClr val="000000"/>
                </a:solidFill>
                <a:latin typeface="system-ui"/>
              </a:rPr>
              <a:t>10 </a:t>
            </a:r>
            <a:r>
              <a:rPr lang="en-US" sz="2000" dirty="0">
                <a:solidFill>
                  <a:srgbClr val="000000"/>
                </a:solidFill>
                <a:latin typeface="system-ui"/>
              </a:rPr>
              <a:t>So you too, when you do all the things which are commanded you, say, ‘We are unworthy slaves; we have done </a:t>
            </a:r>
            <a:r>
              <a:rPr lang="en-US" sz="2000" i="1" dirty="0">
                <a:solidFill>
                  <a:srgbClr val="000000"/>
                </a:solidFill>
                <a:latin typeface="system-ui"/>
              </a:rPr>
              <a:t>only</a:t>
            </a:r>
            <a:r>
              <a:rPr lang="en-US" sz="2000" dirty="0">
                <a:solidFill>
                  <a:srgbClr val="000000"/>
                </a:solidFill>
                <a:latin typeface="system-ui"/>
              </a:rPr>
              <a:t> that which we ought to have done.’”</a:t>
            </a:r>
          </a:p>
          <a:p>
            <a:pPr algn="l"/>
            <a:r>
              <a:rPr lang="en-US" sz="2000" dirty="0"/>
              <a:t>James 1:22	</a:t>
            </a:r>
            <a:r>
              <a:rPr lang="en-US" sz="2000" dirty="0">
                <a:solidFill>
                  <a:srgbClr val="000000"/>
                </a:solidFill>
                <a:latin typeface="system-ui"/>
              </a:rPr>
              <a:t>But prove yourselves doers of the word, and not merely hearers who delude themselves. </a:t>
            </a:r>
          </a:p>
          <a:p>
            <a:pPr algn="l"/>
            <a:r>
              <a:rPr lang="en-US" sz="2000" dirty="0">
                <a:solidFill>
                  <a:srgbClr val="000000"/>
                </a:solidFill>
                <a:latin typeface="system-ui"/>
              </a:rPr>
              <a:t>1 John 4:19-21	We love, because He first loved us. </a:t>
            </a:r>
            <a:r>
              <a:rPr lang="en-US" sz="2000" b="1" baseline="30000" dirty="0">
                <a:solidFill>
                  <a:srgbClr val="000000"/>
                </a:solidFill>
                <a:latin typeface="system-ui"/>
              </a:rPr>
              <a:t>20 </a:t>
            </a:r>
            <a:r>
              <a:rPr lang="en-US" sz="2000" dirty="0">
                <a:solidFill>
                  <a:srgbClr val="000000"/>
                </a:solidFill>
                <a:latin typeface="system-ui"/>
              </a:rPr>
              <a:t>If someone says, “I love God,” and hates his brother, he is a liar; for the one who does not love his brother whom he has seen, cannot love God whom he has not seen. </a:t>
            </a:r>
            <a:r>
              <a:rPr lang="en-US" sz="2000" b="1" baseline="30000" dirty="0">
                <a:solidFill>
                  <a:srgbClr val="000000"/>
                </a:solidFill>
                <a:latin typeface="system-ui"/>
              </a:rPr>
              <a:t>21 </a:t>
            </a:r>
            <a:r>
              <a:rPr lang="en-US" sz="2000" dirty="0">
                <a:solidFill>
                  <a:srgbClr val="000000"/>
                </a:solidFill>
                <a:latin typeface="system-ui"/>
              </a:rPr>
              <a:t>And this commandment we have from Him, that the one who loves God should love his brother also.</a:t>
            </a:r>
          </a:p>
          <a:p>
            <a:pPr algn="l"/>
            <a:r>
              <a:rPr lang="en-US" sz="2000" dirty="0">
                <a:solidFill>
                  <a:srgbClr val="000000"/>
                </a:solidFill>
                <a:latin typeface="system-ui"/>
              </a:rPr>
              <a:t>Romans 13:8-10	Owe nothing to anyone except to love one another; for he who loves his neighbor has fulfilled </a:t>
            </a:r>
            <a:r>
              <a:rPr lang="en-US" sz="2000" i="1" dirty="0">
                <a:solidFill>
                  <a:srgbClr val="000000"/>
                </a:solidFill>
                <a:latin typeface="system-ui"/>
              </a:rPr>
              <a:t>the</a:t>
            </a:r>
            <a:r>
              <a:rPr lang="en-US" sz="2000" dirty="0">
                <a:solidFill>
                  <a:srgbClr val="000000"/>
                </a:solidFill>
                <a:latin typeface="system-ui"/>
              </a:rPr>
              <a:t> law. </a:t>
            </a:r>
            <a:r>
              <a:rPr lang="en-US" sz="2000" b="1" baseline="30000" dirty="0">
                <a:solidFill>
                  <a:srgbClr val="000000"/>
                </a:solidFill>
                <a:latin typeface="system-ui"/>
              </a:rPr>
              <a:t>9 </a:t>
            </a:r>
            <a:r>
              <a:rPr lang="en-US" sz="2000" dirty="0">
                <a:solidFill>
                  <a:srgbClr val="000000"/>
                </a:solidFill>
                <a:latin typeface="system-ui"/>
              </a:rPr>
              <a:t>For this, “</a:t>
            </a:r>
            <a:r>
              <a:rPr lang="en-US" sz="2000" cap="small" dirty="0">
                <a:solidFill>
                  <a:srgbClr val="000000"/>
                </a:solidFill>
                <a:latin typeface="system-ui"/>
              </a:rPr>
              <a:t>You shall not commit adultery, You shall not murder, You shall not steal, You shall not covet</a:t>
            </a:r>
            <a:r>
              <a:rPr lang="en-US" sz="2000" dirty="0">
                <a:solidFill>
                  <a:srgbClr val="000000"/>
                </a:solidFill>
                <a:latin typeface="system-ui"/>
              </a:rPr>
              <a:t>,” and if there is any other commandment, it is summed up in this saying, “</a:t>
            </a:r>
            <a:r>
              <a:rPr lang="en-US" sz="2000" cap="small" dirty="0">
                <a:solidFill>
                  <a:srgbClr val="000000"/>
                </a:solidFill>
                <a:latin typeface="system-ui"/>
              </a:rPr>
              <a:t>You shall love your neighbor as yourself</a:t>
            </a:r>
            <a:r>
              <a:rPr lang="en-US" sz="2000" dirty="0">
                <a:solidFill>
                  <a:srgbClr val="000000"/>
                </a:solidFill>
                <a:latin typeface="system-ui"/>
              </a:rPr>
              <a:t>.” </a:t>
            </a:r>
            <a:r>
              <a:rPr lang="en-US" sz="2000" b="1" baseline="30000" dirty="0">
                <a:solidFill>
                  <a:srgbClr val="000000"/>
                </a:solidFill>
                <a:latin typeface="system-ui"/>
              </a:rPr>
              <a:t>10 </a:t>
            </a:r>
            <a:r>
              <a:rPr lang="en-US" sz="2000" dirty="0">
                <a:solidFill>
                  <a:srgbClr val="000000"/>
                </a:solidFill>
                <a:latin typeface="system-ui"/>
              </a:rPr>
              <a:t>Love does no wrong to a neighbor; therefore love is the fulfillment of </a:t>
            </a:r>
            <a:r>
              <a:rPr lang="en-US" sz="2000" i="1" dirty="0">
                <a:solidFill>
                  <a:srgbClr val="000000"/>
                </a:solidFill>
                <a:latin typeface="system-ui"/>
              </a:rPr>
              <a:t>the</a:t>
            </a:r>
            <a:r>
              <a:rPr lang="en-US" sz="2000" dirty="0">
                <a:solidFill>
                  <a:srgbClr val="000000"/>
                </a:solidFill>
                <a:latin typeface="system-ui"/>
              </a:rPr>
              <a:t> law.</a:t>
            </a:r>
          </a:p>
          <a:p>
            <a:pPr algn="l"/>
            <a:r>
              <a:rPr lang="en-US" sz="2000" dirty="0">
                <a:solidFill>
                  <a:srgbClr val="000000"/>
                </a:solidFill>
                <a:latin typeface="system-ui"/>
              </a:rPr>
              <a:t>Romans 12:15	Rejoice with those who rejoice, and weep with those who weep. </a:t>
            </a:r>
          </a:p>
          <a:p>
            <a:pPr algn="l"/>
            <a:r>
              <a:rPr lang="en-US" sz="2000" dirty="0">
                <a:solidFill>
                  <a:srgbClr val="000000"/>
                </a:solidFill>
                <a:latin typeface="system-ui"/>
              </a:rPr>
              <a:t>Galatians 6:1	Brethren, even if anyone is caught in any trespass, you who are spiritual, restore such a one in a spirit of gentleness; </a:t>
            </a:r>
            <a:r>
              <a:rPr lang="en-US" sz="2000" i="1" dirty="0">
                <a:solidFill>
                  <a:srgbClr val="000000"/>
                </a:solidFill>
                <a:latin typeface="system-ui"/>
              </a:rPr>
              <a:t>each one</a:t>
            </a:r>
            <a:r>
              <a:rPr lang="en-US" sz="2000" dirty="0">
                <a:solidFill>
                  <a:srgbClr val="000000"/>
                </a:solidFill>
                <a:latin typeface="system-ui"/>
              </a:rPr>
              <a:t> looking to yourself, so that you too will not be tempted.</a:t>
            </a:r>
          </a:p>
          <a:p>
            <a:pPr algn="l"/>
            <a:endParaRPr lang="en-US" b="0" i="0" dirty="0">
              <a:solidFill>
                <a:srgbClr val="000000"/>
              </a:solidFill>
              <a:effectLst/>
              <a:latin typeface="system-ui"/>
            </a:endParaRPr>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25</a:t>
            </a:fld>
            <a:endParaRPr lang="en-US" altLang="en-US"/>
          </a:p>
        </p:txBody>
      </p:sp>
      <p:sp>
        <p:nvSpPr>
          <p:cNvPr id="6" name="Footer Placeholder 5">
            <a:extLst>
              <a:ext uri="{FF2B5EF4-FFF2-40B4-BE49-F238E27FC236}">
                <a16:creationId xmlns:a16="http://schemas.microsoft.com/office/drawing/2014/main" id="{CBB69DEC-FCB3-920C-6E47-651A9A73296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121159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000" dirty="0"/>
              <a:t>Matt 6:33	</a:t>
            </a:r>
            <a:r>
              <a:rPr lang="en-US" sz="2000" dirty="0">
                <a:solidFill>
                  <a:srgbClr val="000000"/>
                </a:solidFill>
                <a:latin typeface="system-ui"/>
              </a:rPr>
              <a:t>But seek first His kingdom and His righteousness, and all these things will be added to you.</a:t>
            </a:r>
          </a:p>
          <a:p>
            <a:r>
              <a:rPr lang="en-US" sz="2000" dirty="0">
                <a:solidFill>
                  <a:srgbClr val="000000"/>
                </a:solidFill>
                <a:latin typeface="system-ui"/>
              </a:rPr>
              <a:t>1 Peter 3:15	</a:t>
            </a:r>
            <a:r>
              <a:rPr lang="en-US" sz="2000" b="1" baseline="30000" dirty="0">
                <a:solidFill>
                  <a:srgbClr val="000000"/>
                </a:solidFill>
                <a:latin typeface="system-ui"/>
              </a:rPr>
              <a:t> </a:t>
            </a:r>
            <a:r>
              <a:rPr lang="en-US" sz="2000" dirty="0">
                <a:solidFill>
                  <a:srgbClr val="000000"/>
                </a:solidFill>
                <a:latin typeface="system-ui"/>
              </a:rPr>
              <a:t>but sanctify Christ as Lord in your hearts, always </a:t>
            </a:r>
            <a:r>
              <a:rPr lang="en-US" sz="2000" i="1" dirty="0">
                <a:solidFill>
                  <a:srgbClr val="000000"/>
                </a:solidFill>
                <a:latin typeface="system-ui"/>
              </a:rPr>
              <a:t>being</a:t>
            </a:r>
            <a:r>
              <a:rPr lang="en-US" sz="2000" dirty="0">
                <a:solidFill>
                  <a:srgbClr val="000000"/>
                </a:solidFill>
                <a:latin typeface="system-ui"/>
              </a:rPr>
              <a:t> ready to make a defense to everyone who asks you to give an account for the hope that is in you, yet with gentleness and reverence;</a:t>
            </a:r>
          </a:p>
          <a:p>
            <a:endParaRPr lang="en-US" sz="2000" dirty="0">
              <a:solidFill>
                <a:srgbClr val="000000"/>
              </a:solidFill>
              <a:latin typeface="system-ui"/>
            </a:endParaRPr>
          </a:p>
          <a:p>
            <a:r>
              <a:rPr lang="en-US" sz="2000" dirty="0">
                <a:solidFill>
                  <a:srgbClr val="000000"/>
                </a:solidFill>
                <a:latin typeface="system-ui"/>
              </a:rPr>
              <a:t>Matt 16:24-27	Then Jesus said to His disciples, “If anyone wishes to come after Me, he must deny himself, and take up his cross and follow Me. </a:t>
            </a:r>
            <a:r>
              <a:rPr lang="en-US" sz="2000" b="1" baseline="30000" dirty="0">
                <a:solidFill>
                  <a:srgbClr val="000000"/>
                </a:solidFill>
                <a:latin typeface="system-ui"/>
              </a:rPr>
              <a:t>25 </a:t>
            </a:r>
            <a:r>
              <a:rPr lang="en-US" sz="2000" dirty="0">
                <a:solidFill>
                  <a:srgbClr val="000000"/>
                </a:solidFill>
                <a:latin typeface="system-ui"/>
              </a:rPr>
              <a:t>For whoever wishes to save his life will lose it; but whoever loses his life for My sake will find it. </a:t>
            </a:r>
            <a:r>
              <a:rPr lang="en-US" sz="2000" b="1" baseline="30000" dirty="0">
                <a:solidFill>
                  <a:srgbClr val="000000"/>
                </a:solidFill>
                <a:latin typeface="system-ui"/>
              </a:rPr>
              <a:t>26 </a:t>
            </a:r>
            <a:r>
              <a:rPr lang="en-US" sz="2000" dirty="0">
                <a:solidFill>
                  <a:srgbClr val="000000"/>
                </a:solidFill>
                <a:latin typeface="system-ui"/>
              </a:rPr>
              <a:t>For what will it profit a man if he gains the whole world and forfeits his soul? Or what will a man give in exchange for his soul? </a:t>
            </a:r>
            <a:r>
              <a:rPr lang="en-US" sz="2000" b="1" baseline="30000" dirty="0">
                <a:solidFill>
                  <a:srgbClr val="000000"/>
                </a:solidFill>
                <a:latin typeface="system-ui"/>
              </a:rPr>
              <a:t>27 </a:t>
            </a:r>
            <a:r>
              <a:rPr lang="en-US" sz="2000" dirty="0">
                <a:solidFill>
                  <a:srgbClr val="000000"/>
                </a:solidFill>
                <a:latin typeface="system-ui"/>
              </a:rPr>
              <a:t>For the Son of Man is going to come in the glory of His Father with His angels, and </a:t>
            </a:r>
            <a:r>
              <a:rPr lang="en-US" sz="2000" cap="small" dirty="0">
                <a:solidFill>
                  <a:srgbClr val="000000"/>
                </a:solidFill>
                <a:latin typeface="system-ui"/>
              </a:rPr>
              <a:t>will then</a:t>
            </a:r>
            <a:r>
              <a:rPr lang="en-US" sz="2000" dirty="0">
                <a:solidFill>
                  <a:srgbClr val="000000"/>
                </a:solidFill>
                <a:latin typeface="system-ui"/>
              </a:rPr>
              <a:t> </a:t>
            </a:r>
            <a:r>
              <a:rPr lang="en-US" sz="2000" cap="small" dirty="0">
                <a:solidFill>
                  <a:srgbClr val="000000"/>
                </a:solidFill>
                <a:latin typeface="system-ui"/>
              </a:rPr>
              <a:t>repay every man according to his</a:t>
            </a:r>
            <a:r>
              <a:rPr lang="en-US" sz="2000" dirty="0">
                <a:solidFill>
                  <a:srgbClr val="000000"/>
                </a:solidFill>
                <a:latin typeface="system-ui"/>
              </a:rPr>
              <a:t> </a:t>
            </a:r>
            <a:r>
              <a:rPr lang="en-US" sz="2000" cap="small" dirty="0">
                <a:solidFill>
                  <a:srgbClr val="000000"/>
                </a:solidFill>
                <a:latin typeface="system-ui"/>
              </a:rPr>
              <a:t>deeds</a:t>
            </a:r>
            <a:r>
              <a:rPr lang="en-US" sz="2000" dirty="0">
                <a:solidFill>
                  <a:srgbClr val="000000"/>
                </a:solidFill>
                <a:latin typeface="system-ui"/>
              </a:rPr>
              <a:t>.</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28</a:t>
            </a:fld>
            <a:endParaRPr lang="en-US" altLang="en-US"/>
          </a:p>
        </p:txBody>
      </p:sp>
      <p:sp>
        <p:nvSpPr>
          <p:cNvPr id="6" name="Footer Placeholder 5">
            <a:extLst>
              <a:ext uri="{FF2B5EF4-FFF2-40B4-BE49-F238E27FC236}">
                <a16:creationId xmlns:a16="http://schemas.microsoft.com/office/drawing/2014/main" id="{84A3715A-6FBE-9156-8D52-0AD4ED7956B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870944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7FCE8-8F3A-5D62-844C-154891991B2E}"/>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EBAAD0D-DFB1-C516-0334-48FF0950A0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B5D4797F-8322-6B11-FD3C-025DD2BC62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a:spcBef>
                <a:spcPct val="0"/>
              </a:spcBef>
            </a:pPr>
            <a:r>
              <a:rPr lang="en-US" altLang="en-US" sz="2000" dirty="0"/>
              <a:t>2 Peter 3:14-18	</a:t>
            </a:r>
            <a:r>
              <a:rPr lang="en-US" sz="2000" dirty="0">
                <a:solidFill>
                  <a:srgbClr val="000000"/>
                </a:solidFill>
                <a:latin typeface="system-ui"/>
              </a:rPr>
              <a:t>Therefore, beloved, since you look for these things, be diligent to be found by Him in peace, spotless and blameless, </a:t>
            </a:r>
            <a:r>
              <a:rPr lang="en-US" sz="2000" b="1" baseline="30000" dirty="0">
                <a:solidFill>
                  <a:srgbClr val="000000"/>
                </a:solidFill>
                <a:latin typeface="system-ui"/>
              </a:rPr>
              <a:t>15 </a:t>
            </a:r>
            <a:r>
              <a:rPr lang="en-US" sz="2000" dirty="0">
                <a:solidFill>
                  <a:srgbClr val="000000"/>
                </a:solidFill>
                <a:latin typeface="system-ui"/>
              </a:rPr>
              <a:t>and regard the patience of our Lord </a:t>
            </a:r>
            <a:r>
              <a:rPr lang="en-US" sz="2000" i="1" dirty="0">
                <a:solidFill>
                  <a:srgbClr val="000000"/>
                </a:solidFill>
                <a:latin typeface="system-ui"/>
              </a:rPr>
              <a:t>as</a:t>
            </a:r>
            <a:r>
              <a:rPr lang="en-US" sz="2000" dirty="0">
                <a:solidFill>
                  <a:srgbClr val="000000"/>
                </a:solidFill>
                <a:latin typeface="system-ui"/>
              </a:rPr>
              <a:t> salvation; just as also our beloved brother Paul, according to the wisdom given him, wrote to you, </a:t>
            </a:r>
            <a:r>
              <a:rPr lang="en-US" sz="2000" b="1" baseline="30000" dirty="0">
                <a:solidFill>
                  <a:srgbClr val="000000"/>
                </a:solidFill>
                <a:latin typeface="system-ui"/>
              </a:rPr>
              <a:t>16 </a:t>
            </a:r>
            <a:r>
              <a:rPr lang="en-US" sz="2000" dirty="0">
                <a:solidFill>
                  <a:srgbClr val="000000"/>
                </a:solidFill>
                <a:latin typeface="system-ui"/>
              </a:rPr>
              <a:t>as also in all </a:t>
            </a:r>
            <a:r>
              <a:rPr lang="en-US" sz="2000" i="1" dirty="0">
                <a:solidFill>
                  <a:srgbClr val="000000"/>
                </a:solidFill>
                <a:latin typeface="system-ui"/>
              </a:rPr>
              <a:t>his</a:t>
            </a:r>
            <a:r>
              <a:rPr lang="en-US" sz="2000" dirty="0">
                <a:solidFill>
                  <a:srgbClr val="000000"/>
                </a:solidFill>
                <a:latin typeface="system-ui"/>
              </a:rPr>
              <a:t> letters, speaking in them of these things, in which are some things hard to understand, which the untaught and unstable distort, as </a:t>
            </a:r>
            <a:r>
              <a:rPr lang="en-US" sz="2000" i="1" dirty="0">
                <a:solidFill>
                  <a:srgbClr val="000000"/>
                </a:solidFill>
                <a:latin typeface="system-ui"/>
              </a:rPr>
              <a:t>they do</a:t>
            </a:r>
            <a:r>
              <a:rPr lang="en-US" sz="2000" dirty="0">
                <a:solidFill>
                  <a:srgbClr val="000000"/>
                </a:solidFill>
                <a:latin typeface="system-ui"/>
              </a:rPr>
              <a:t> also the rest of the Scriptures, to their own destruction. </a:t>
            </a:r>
            <a:r>
              <a:rPr lang="en-US" sz="2000" b="1" baseline="30000" dirty="0">
                <a:solidFill>
                  <a:srgbClr val="000000"/>
                </a:solidFill>
                <a:latin typeface="system-ui"/>
              </a:rPr>
              <a:t>17 </a:t>
            </a:r>
            <a:r>
              <a:rPr lang="en-US" sz="2000" dirty="0">
                <a:solidFill>
                  <a:srgbClr val="000000"/>
                </a:solidFill>
                <a:latin typeface="system-ui"/>
              </a:rPr>
              <a:t>You therefore, beloved, knowing this beforehand, be on your guard so that you are not carried away by the error of unprincipled men and fall from your own steadfastness, </a:t>
            </a:r>
            <a:r>
              <a:rPr lang="en-US" sz="2000" b="1" baseline="30000" dirty="0">
                <a:solidFill>
                  <a:srgbClr val="000000"/>
                </a:solidFill>
                <a:latin typeface="system-ui"/>
              </a:rPr>
              <a:t>18 </a:t>
            </a:r>
            <a:r>
              <a:rPr lang="en-US" sz="2000" dirty="0">
                <a:solidFill>
                  <a:srgbClr val="000000"/>
                </a:solidFill>
                <a:latin typeface="system-ui"/>
              </a:rPr>
              <a:t>but grow in the grace and knowledge of our Lord and Savior Jesus Christ. To Him </a:t>
            </a:r>
            <a:r>
              <a:rPr lang="en-US" sz="2000" i="1" dirty="0">
                <a:solidFill>
                  <a:srgbClr val="000000"/>
                </a:solidFill>
                <a:latin typeface="system-ui"/>
              </a:rPr>
              <a:t>be</a:t>
            </a:r>
            <a:r>
              <a:rPr lang="en-US" sz="2000" dirty="0">
                <a:solidFill>
                  <a:srgbClr val="000000"/>
                </a:solidFill>
                <a:latin typeface="system-ui"/>
              </a:rPr>
              <a:t> the glory, both now and to the day of eternity. Amen.</a:t>
            </a:r>
            <a:endParaRPr lang="en-US" altLang="en-US" sz="2000" dirty="0"/>
          </a:p>
        </p:txBody>
      </p:sp>
      <p:sp>
        <p:nvSpPr>
          <p:cNvPr id="34820" name="Slide Number Placeholder 3">
            <a:extLst>
              <a:ext uri="{FF2B5EF4-FFF2-40B4-BE49-F238E27FC236}">
                <a16:creationId xmlns:a16="http://schemas.microsoft.com/office/drawing/2014/main" id="{EF820D6A-D1C1-C5F1-66E6-01E494CCDD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64D854A-4332-4CE5-9E6C-362ACB231617}" type="slidenum">
              <a:rPr lang="en-US" altLang="en-US" sz="1300"/>
              <a:pPr eaLnBrk="1" hangingPunct="1"/>
              <a:t>30</a:t>
            </a:fld>
            <a:endParaRPr lang="en-US" altLang="en-US" sz="1300"/>
          </a:p>
        </p:txBody>
      </p:sp>
      <p:sp>
        <p:nvSpPr>
          <p:cNvPr id="34821" name="Date Placeholder 4">
            <a:extLst>
              <a:ext uri="{FF2B5EF4-FFF2-40B4-BE49-F238E27FC236}">
                <a16:creationId xmlns:a16="http://schemas.microsoft.com/office/drawing/2014/main" id="{53E35EA3-7C17-112A-4C89-D75EAA14F6B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a:t>10/20/2024 am</a:t>
            </a:r>
          </a:p>
        </p:txBody>
      </p:sp>
      <p:sp>
        <p:nvSpPr>
          <p:cNvPr id="2" name="Footer Placeholder 1">
            <a:extLst>
              <a:ext uri="{FF2B5EF4-FFF2-40B4-BE49-F238E27FC236}">
                <a16:creationId xmlns:a16="http://schemas.microsoft.com/office/drawing/2014/main" id="{CF808EB7-599B-F944-D566-2B4085D6A65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767912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99AC7-E76F-0E40-53CB-044224EDF206}"/>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1AF3683-2C14-9118-F39E-D790BE3219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FA987D9B-B424-1BB8-9062-4002954CFA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4820" name="Slide Number Placeholder 3">
            <a:extLst>
              <a:ext uri="{FF2B5EF4-FFF2-40B4-BE49-F238E27FC236}">
                <a16:creationId xmlns:a16="http://schemas.microsoft.com/office/drawing/2014/main" id="{A8D4AB28-7A40-E958-AC03-7F58D07D3F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64D854A-4332-4CE5-9E6C-362ACB231617}" type="slidenum">
              <a:rPr lang="en-US" altLang="en-US" sz="1300"/>
              <a:pPr eaLnBrk="1" hangingPunct="1"/>
              <a:t>2</a:t>
            </a:fld>
            <a:endParaRPr lang="en-US" altLang="en-US" sz="1300"/>
          </a:p>
        </p:txBody>
      </p:sp>
      <p:sp>
        <p:nvSpPr>
          <p:cNvPr id="34821" name="Date Placeholder 4">
            <a:extLst>
              <a:ext uri="{FF2B5EF4-FFF2-40B4-BE49-F238E27FC236}">
                <a16:creationId xmlns:a16="http://schemas.microsoft.com/office/drawing/2014/main" id="{683AB575-2732-A40D-6A8D-9E0D75F096F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a:t>10/20/2024 am</a:t>
            </a:r>
          </a:p>
        </p:txBody>
      </p:sp>
      <p:sp>
        <p:nvSpPr>
          <p:cNvPr id="2" name="Footer Placeholder 1">
            <a:extLst>
              <a:ext uri="{FF2B5EF4-FFF2-40B4-BE49-F238E27FC236}">
                <a16:creationId xmlns:a16="http://schemas.microsoft.com/office/drawing/2014/main" id="{60A523AD-2FC2-79F2-8E5F-4EF940F4087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156087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000" dirty="0"/>
              <a:t>1 Peter 2:2	</a:t>
            </a:r>
            <a:r>
              <a:rPr lang="en-US" sz="2000" dirty="0">
                <a:solidFill>
                  <a:srgbClr val="000000"/>
                </a:solidFill>
                <a:latin typeface="system-ui"/>
              </a:rPr>
              <a:t>like newborn babies, long for the pure milk of the word, so that by it you may grow in respect to salvation,</a:t>
            </a:r>
          </a:p>
          <a:p>
            <a:r>
              <a:rPr lang="en-US" sz="2000" dirty="0">
                <a:solidFill>
                  <a:srgbClr val="000000"/>
                </a:solidFill>
                <a:latin typeface="system-ui"/>
              </a:rPr>
              <a:t>2 Peter 3:18	but grow in the grace and knowledge of our Lord and Savior Jesus Christ. To Him </a:t>
            </a:r>
            <a:r>
              <a:rPr lang="en-US" sz="2000" i="1" dirty="0">
                <a:solidFill>
                  <a:srgbClr val="000000"/>
                </a:solidFill>
                <a:latin typeface="system-ui"/>
              </a:rPr>
              <a:t>be</a:t>
            </a:r>
            <a:r>
              <a:rPr lang="en-US" sz="2000" dirty="0">
                <a:solidFill>
                  <a:srgbClr val="000000"/>
                </a:solidFill>
                <a:latin typeface="system-ui"/>
              </a:rPr>
              <a:t> the glory, both now and to the day of eternity. Amen.</a:t>
            </a:r>
          </a:p>
          <a:p>
            <a:r>
              <a:rPr lang="en-US" sz="2000" dirty="0">
                <a:solidFill>
                  <a:srgbClr val="000000"/>
                </a:solidFill>
                <a:latin typeface="system-ui"/>
              </a:rPr>
              <a:t>Ephesians 4:14-15	As a result, we are no longer to be children, tossed here and there by waves and carried about by every wind of doctrine, by the trickery of men, by craftiness in deceitful scheming; but speaking the truth in love, we are to grow up in all </a:t>
            </a:r>
            <a:r>
              <a:rPr lang="en-US" sz="2000" i="1" dirty="0">
                <a:solidFill>
                  <a:srgbClr val="000000"/>
                </a:solidFill>
                <a:latin typeface="system-ui"/>
              </a:rPr>
              <a:t>aspects</a:t>
            </a:r>
            <a:r>
              <a:rPr lang="en-US" sz="2000" dirty="0">
                <a:solidFill>
                  <a:srgbClr val="000000"/>
                </a:solidFill>
                <a:latin typeface="system-ui"/>
              </a:rPr>
              <a:t> into Him who is the head, </a:t>
            </a:r>
            <a:r>
              <a:rPr lang="en-US" sz="2000" i="1" dirty="0">
                <a:solidFill>
                  <a:srgbClr val="000000"/>
                </a:solidFill>
                <a:latin typeface="system-ui"/>
              </a:rPr>
              <a:t>even</a:t>
            </a:r>
            <a:r>
              <a:rPr lang="en-US" sz="2000" dirty="0">
                <a:solidFill>
                  <a:srgbClr val="000000"/>
                </a:solidFill>
                <a:latin typeface="system-ui"/>
              </a:rPr>
              <a:t> Christ, </a:t>
            </a:r>
          </a:p>
          <a:p>
            <a:r>
              <a:rPr lang="en-US" sz="2000" dirty="0">
                <a:solidFill>
                  <a:srgbClr val="000000"/>
                </a:solidFill>
                <a:latin typeface="system-ui"/>
              </a:rPr>
              <a:t>1 Thes 3:12	and may the Lord cause you to increase and abound in love for one another, and for all people, just as we also </a:t>
            </a:r>
            <a:r>
              <a:rPr lang="en-US" sz="2000" i="1" dirty="0">
                <a:solidFill>
                  <a:srgbClr val="000000"/>
                </a:solidFill>
                <a:latin typeface="system-ui"/>
              </a:rPr>
              <a:t>do</a:t>
            </a:r>
            <a:r>
              <a:rPr lang="en-US" sz="2000" dirty="0">
                <a:solidFill>
                  <a:srgbClr val="000000"/>
                </a:solidFill>
                <a:latin typeface="system-ui"/>
              </a:rPr>
              <a:t> for you; </a:t>
            </a:r>
          </a:p>
          <a:p>
            <a:r>
              <a:rPr lang="en-US" sz="2000" dirty="0">
                <a:solidFill>
                  <a:srgbClr val="000000"/>
                </a:solidFill>
                <a:latin typeface="system-ui"/>
              </a:rPr>
              <a:t>1 Thes 4:10	</a:t>
            </a:r>
            <a:r>
              <a:rPr lang="en-US" sz="2000" b="1" baseline="30000" dirty="0">
                <a:solidFill>
                  <a:srgbClr val="000000"/>
                </a:solidFill>
                <a:latin typeface="system-ui"/>
              </a:rPr>
              <a:t> </a:t>
            </a:r>
            <a:r>
              <a:rPr lang="en-US" sz="2000" dirty="0">
                <a:solidFill>
                  <a:srgbClr val="000000"/>
                </a:solidFill>
                <a:latin typeface="system-ui"/>
              </a:rPr>
              <a:t>for indeed you do practice it toward all the brethren who are in all Macedonia. But we urge you, brethren, to excel still more, </a:t>
            </a:r>
          </a:p>
          <a:p>
            <a:r>
              <a:rPr lang="en-US" sz="2000" dirty="0">
                <a:solidFill>
                  <a:srgbClr val="000000"/>
                </a:solidFill>
                <a:latin typeface="system-ui"/>
              </a:rPr>
              <a:t>Hebrews 5:11-14	Concerning him we have much to say, and </a:t>
            </a:r>
            <a:r>
              <a:rPr lang="en-US" sz="2000" i="1" dirty="0">
                <a:solidFill>
                  <a:srgbClr val="000000"/>
                </a:solidFill>
                <a:latin typeface="system-ui"/>
              </a:rPr>
              <a:t>it is</a:t>
            </a:r>
            <a:r>
              <a:rPr lang="en-US" sz="2000" dirty="0">
                <a:solidFill>
                  <a:srgbClr val="000000"/>
                </a:solidFill>
                <a:latin typeface="system-ui"/>
              </a:rPr>
              <a:t> hard to explain, since you have become dull of hearing. </a:t>
            </a:r>
            <a:r>
              <a:rPr lang="en-US" sz="2000" b="1" baseline="30000" dirty="0">
                <a:solidFill>
                  <a:srgbClr val="000000"/>
                </a:solidFill>
                <a:latin typeface="system-ui"/>
              </a:rPr>
              <a:t>12 </a:t>
            </a:r>
            <a:r>
              <a:rPr lang="en-US" sz="2000" dirty="0">
                <a:solidFill>
                  <a:srgbClr val="000000"/>
                </a:solidFill>
                <a:latin typeface="system-ui"/>
              </a:rPr>
              <a:t>For though by this time you ought to be teachers, you have need again for someone to teach you the elementary principles of the oracles of God, and you have come to need milk and not solid food. </a:t>
            </a:r>
            <a:r>
              <a:rPr lang="en-US" sz="2000" b="1" baseline="30000" dirty="0">
                <a:solidFill>
                  <a:srgbClr val="000000"/>
                </a:solidFill>
                <a:latin typeface="system-ui"/>
              </a:rPr>
              <a:t>13 </a:t>
            </a:r>
            <a:r>
              <a:rPr lang="en-US" sz="2000" dirty="0">
                <a:solidFill>
                  <a:srgbClr val="000000"/>
                </a:solidFill>
                <a:latin typeface="system-ui"/>
              </a:rPr>
              <a:t>For everyone who partakes </a:t>
            </a:r>
            <a:r>
              <a:rPr lang="en-US" sz="2000" i="1" dirty="0">
                <a:solidFill>
                  <a:srgbClr val="000000"/>
                </a:solidFill>
                <a:latin typeface="system-ui"/>
              </a:rPr>
              <a:t>only</a:t>
            </a:r>
            <a:r>
              <a:rPr lang="en-US" sz="2000" dirty="0">
                <a:solidFill>
                  <a:srgbClr val="000000"/>
                </a:solidFill>
                <a:latin typeface="system-ui"/>
              </a:rPr>
              <a:t> of milk is not accustomed to the word of righteousness, for he is an infant. </a:t>
            </a:r>
            <a:r>
              <a:rPr lang="en-US" sz="2000" b="1" baseline="30000" dirty="0">
                <a:solidFill>
                  <a:srgbClr val="000000"/>
                </a:solidFill>
                <a:latin typeface="system-ui"/>
              </a:rPr>
              <a:t>14 </a:t>
            </a:r>
            <a:r>
              <a:rPr lang="en-US" sz="2000" dirty="0">
                <a:solidFill>
                  <a:srgbClr val="000000"/>
                </a:solidFill>
                <a:latin typeface="system-ui"/>
              </a:rPr>
              <a:t>But solid food is for the mature, who because of practice have their senses trained to discern good and evil.</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3</a:t>
            </a:fld>
            <a:endParaRPr lang="en-US" altLang="en-US"/>
          </a:p>
        </p:txBody>
      </p:sp>
      <p:sp>
        <p:nvSpPr>
          <p:cNvPr id="6" name="Footer Placeholder 5">
            <a:extLst>
              <a:ext uri="{FF2B5EF4-FFF2-40B4-BE49-F238E27FC236}">
                <a16:creationId xmlns:a16="http://schemas.microsoft.com/office/drawing/2014/main" id="{0EDE7E08-0401-9F4B-2992-A3AEF088FB06}"/>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66851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4</a:t>
            </a:fld>
            <a:endParaRPr lang="en-US" altLang="en-US"/>
          </a:p>
        </p:txBody>
      </p:sp>
      <p:sp>
        <p:nvSpPr>
          <p:cNvPr id="6" name="Footer Placeholder 5">
            <a:extLst>
              <a:ext uri="{FF2B5EF4-FFF2-40B4-BE49-F238E27FC236}">
                <a16:creationId xmlns:a16="http://schemas.microsoft.com/office/drawing/2014/main" id="{F101AE11-5DE1-38BF-04A9-E99D3794D52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51290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800" dirty="0"/>
              <a:t>Acts 20:32	</a:t>
            </a:r>
            <a:r>
              <a:rPr lang="en-US" sz="1800" dirty="0">
                <a:solidFill>
                  <a:srgbClr val="000000"/>
                </a:solidFill>
                <a:latin typeface="system-ui"/>
              </a:rPr>
              <a:t>And now I commend you to God and to the word of His grace, which is able to build </a:t>
            </a:r>
            <a:r>
              <a:rPr lang="en-US" sz="1800" i="1" dirty="0">
                <a:solidFill>
                  <a:srgbClr val="000000"/>
                </a:solidFill>
                <a:latin typeface="system-ui"/>
              </a:rPr>
              <a:t>you</a:t>
            </a:r>
            <a:r>
              <a:rPr lang="en-US" sz="1800" dirty="0">
                <a:solidFill>
                  <a:srgbClr val="000000"/>
                </a:solidFill>
                <a:latin typeface="system-ui"/>
              </a:rPr>
              <a:t> up and to give </a:t>
            </a:r>
            <a:r>
              <a:rPr lang="en-US" sz="1800" i="1" dirty="0">
                <a:solidFill>
                  <a:srgbClr val="000000"/>
                </a:solidFill>
                <a:latin typeface="system-ui"/>
              </a:rPr>
              <a:t>you</a:t>
            </a:r>
            <a:r>
              <a:rPr lang="en-US" sz="1800" dirty="0">
                <a:solidFill>
                  <a:srgbClr val="000000"/>
                </a:solidFill>
                <a:latin typeface="system-ui"/>
              </a:rPr>
              <a:t> the inheritance among all those who are sanctified. </a:t>
            </a:r>
          </a:p>
          <a:p>
            <a:r>
              <a:rPr lang="en-US" sz="1800" dirty="0"/>
              <a:t>Romans 10:17	</a:t>
            </a:r>
            <a:r>
              <a:rPr lang="en-US" sz="1800" dirty="0">
                <a:solidFill>
                  <a:srgbClr val="000000"/>
                </a:solidFill>
                <a:latin typeface="system-ui"/>
              </a:rPr>
              <a:t>So faith </a:t>
            </a:r>
            <a:r>
              <a:rPr lang="en-US" sz="1800" i="1" dirty="0">
                <a:solidFill>
                  <a:srgbClr val="000000"/>
                </a:solidFill>
                <a:latin typeface="system-ui"/>
              </a:rPr>
              <a:t>comes</a:t>
            </a:r>
            <a:r>
              <a:rPr lang="en-US" sz="1800" dirty="0">
                <a:solidFill>
                  <a:srgbClr val="000000"/>
                </a:solidFill>
                <a:latin typeface="system-ui"/>
              </a:rPr>
              <a:t> from hearing, and hearing by the word of Christ.</a:t>
            </a:r>
          </a:p>
          <a:p>
            <a:r>
              <a:rPr lang="en-US" sz="1800" dirty="0">
                <a:solidFill>
                  <a:srgbClr val="000000"/>
                </a:solidFill>
                <a:latin typeface="system-ui"/>
              </a:rPr>
              <a:t>1 Cor 14:1-5	Pursue love, yet desire earnestly spiritual </a:t>
            </a:r>
            <a:r>
              <a:rPr lang="en-US" sz="1800" i="1" dirty="0">
                <a:solidFill>
                  <a:srgbClr val="000000"/>
                </a:solidFill>
                <a:latin typeface="system-ui"/>
              </a:rPr>
              <a:t>gifts</a:t>
            </a:r>
            <a:r>
              <a:rPr lang="en-US" sz="1800" dirty="0">
                <a:solidFill>
                  <a:srgbClr val="000000"/>
                </a:solidFill>
                <a:latin typeface="system-ui"/>
              </a:rPr>
              <a:t>, but especially that you may prophesy. </a:t>
            </a:r>
            <a:r>
              <a:rPr lang="en-US" sz="1800" b="1" baseline="30000" dirty="0">
                <a:solidFill>
                  <a:srgbClr val="000000"/>
                </a:solidFill>
                <a:latin typeface="system-ui"/>
              </a:rPr>
              <a:t>2 </a:t>
            </a:r>
            <a:r>
              <a:rPr lang="en-US" sz="1800" dirty="0">
                <a:solidFill>
                  <a:srgbClr val="000000"/>
                </a:solidFill>
                <a:latin typeface="system-ui"/>
              </a:rPr>
              <a:t>For one who speaks in a tongue does not speak to men but to God; for no one understands, but in </a:t>
            </a:r>
            <a:r>
              <a:rPr lang="en-US" sz="1800" i="1" dirty="0">
                <a:solidFill>
                  <a:srgbClr val="000000"/>
                </a:solidFill>
                <a:latin typeface="system-ui"/>
              </a:rPr>
              <a:t>his</a:t>
            </a:r>
            <a:r>
              <a:rPr lang="en-US" sz="1800" dirty="0">
                <a:solidFill>
                  <a:srgbClr val="000000"/>
                </a:solidFill>
                <a:latin typeface="system-ui"/>
              </a:rPr>
              <a:t> spirit he speaks mysteries. </a:t>
            </a:r>
            <a:r>
              <a:rPr lang="en-US" sz="1800" b="1" baseline="30000" dirty="0">
                <a:solidFill>
                  <a:srgbClr val="000000"/>
                </a:solidFill>
                <a:latin typeface="system-ui"/>
              </a:rPr>
              <a:t>3 </a:t>
            </a:r>
            <a:r>
              <a:rPr lang="en-US" sz="1800" dirty="0">
                <a:solidFill>
                  <a:srgbClr val="000000"/>
                </a:solidFill>
                <a:latin typeface="system-ui"/>
              </a:rPr>
              <a:t>But one who prophesies speaks to men for edification and exhortation and consolation. </a:t>
            </a:r>
            <a:r>
              <a:rPr lang="en-US" sz="1800" b="1" baseline="30000" dirty="0">
                <a:solidFill>
                  <a:srgbClr val="000000"/>
                </a:solidFill>
                <a:latin typeface="system-ui"/>
              </a:rPr>
              <a:t>4 </a:t>
            </a:r>
            <a:r>
              <a:rPr lang="en-US" sz="1800" dirty="0">
                <a:solidFill>
                  <a:srgbClr val="000000"/>
                </a:solidFill>
                <a:latin typeface="system-ui"/>
              </a:rPr>
              <a:t>One who speaks in a tongue edifies himself; but one who prophesies edifies the church. </a:t>
            </a:r>
            <a:r>
              <a:rPr lang="en-US" sz="1800" b="1" baseline="30000" dirty="0">
                <a:solidFill>
                  <a:srgbClr val="000000"/>
                </a:solidFill>
                <a:latin typeface="system-ui"/>
              </a:rPr>
              <a:t>5 </a:t>
            </a:r>
            <a:r>
              <a:rPr lang="en-US" sz="1800" dirty="0">
                <a:solidFill>
                  <a:srgbClr val="000000"/>
                </a:solidFill>
                <a:latin typeface="system-ui"/>
              </a:rPr>
              <a:t>Now I wish that you all spoke in tongues, but </a:t>
            </a:r>
            <a:r>
              <a:rPr lang="en-US" sz="1800" i="1" dirty="0">
                <a:solidFill>
                  <a:srgbClr val="000000"/>
                </a:solidFill>
                <a:latin typeface="system-ui"/>
              </a:rPr>
              <a:t>even</a:t>
            </a:r>
            <a:r>
              <a:rPr lang="en-US" sz="1800" dirty="0">
                <a:solidFill>
                  <a:srgbClr val="000000"/>
                </a:solidFill>
                <a:latin typeface="system-ui"/>
              </a:rPr>
              <a:t> more that you would prophesy; and greater is one who prophesies than one who speaks in tongues, unless he interprets, so that the church may receive edifying.</a:t>
            </a:r>
          </a:p>
          <a:p>
            <a:pPr algn="l"/>
            <a:r>
              <a:rPr lang="en-US" sz="1800" dirty="0">
                <a:solidFill>
                  <a:srgbClr val="000000"/>
                </a:solidFill>
                <a:latin typeface="system-ui"/>
              </a:rPr>
              <a:t>1 Cor 15:1-4	Now I make known to you, brethren, the gospel which I preached to you, which also you received, in which also you stand, </a:t>
            </a:r>
            <a:r>
              <a:rPr lang="en-US" sz="1800" b="1" baseline="30000" dirty="0">
                <a:solidFill>
                  <a:srgbClr val="000000"/>
                </a:solidFill>
                <a:latin typeface="system-ui"/>
              </a:rPr>
              <a:t>2 </a:t>
            </a:r>
            <a:r>
              <a:rPr lang="en-US" sz="1800" dirty="0">
                <a:solidFill>
                  <a:srgbClr val="000000"/>
                </a:solidFill>
                <a:latin typeface="system-ui"/>
              </a:rPr>
              <a:t>by which also you are saved, if you hold fast the word which I preached to you, unless you believed in vain. </a:t>
            </a:r>
            <a:r>
              <a:rPr lang="en-US" sz="1800" b="1" baseline="30000" dirty="0">
                <a:solidFill>
                  <a:srgbClr val="000000"/>
                </a:solidFill>
                <a:latin typeface="system-ui"/>
              </a:rPr>
              <a:t>3 </a:t>
            </a:r>
            <a:r>
              <a:rPr lang="en-US" sz="1800" dirty="0">
                <a:solidFill>
                  <a:srgbClr val="000000"/>
                </a:solidFill>
                <a:latin typeface="system-ui"/>
              </a:rPr>
              <a:t>For I delivered to you as of first importance what I also received, that Christ died for our sins according to the Scriptures, </a:t>
            </a:r>
            <a:r>
              <a:rPr lang="en-US" sz="1800" b="1" baseline="30000" dirty="0">
                <a:solidFill>
                  <a:srgbClr val="000000"/>
                </a:solidFill>
                <a:latin typeface="system-ui"/>
              </a:rPr>
              <a:t>4 </a:t>
            </a:r>
            <a:r>
              <a:rPr lang="en-US" sz="1800" dirty="0">
                <a:solidFill>
                  <a:srgbClr val="000000"/>
                </a:solidFill>
                <a:latin typeface="system-ui"/>
              </a:rPr>
              <a:t>and that He was buried, and that He was raised on the third day according to the Scriptures, </a:t>
            </a:r>
          </a:p>
          <a:p>
            <a:endParaRPr lang="en-US"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6</a:t>
            </a:fld>
            <a:endParaRPr lang="en-US" altLang="en-US"/>
          </a:p>
        </p:txBody>
      </p:sp>
      <p:sp>
        <p:nvSpPr>
          <p:cNvPr id="6" name="Footer Placeholder 5">
            <a:extLst>
              <a:ext uri="{FF2B5EF4-FFF2-40B4-BE49-F238E27FC236}">
                <a16:creationId xmlns:a16="http://schemas.microsoft.com/office/drawing/2014/main" id="{4ED9BE88-C150-2F5E-3F4A-17EFEF45A8A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02376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2000" dirty="0"/>
              <a:t>Mat 5:6		</a:t>
            </a:r>
            <a:r>
              <a:rPr lang="en-US" sz="2000" dirty="0">
                <a:solidFill>
                  <a:srgbClr val="000000"/>
                </a:solidFill>
                <a:latin typeface="system-ui"/>
              </a:rPr>
              <a:t>Blessed are those who hunger and thirst for righteousness, for they shall be satisfied.</a:t>
            </a:r>
          </a:p>
          <a:p>
            <a:r>
              <a:rPr lang="en-US" sz="2000" dirty="0">
                <a:solidFill>
                  <a:srgbClr val="000000"/>
                </a:solidFill>
                <a:latin typeface="system-ui"/>
              </a:rPr>
              <a:t>1 Pet 2:1-2	Therefore, putting aside all malice and all deceit and hypocrisy and envy and all slander, </a:t>
            </a:r>
            <a:r>
              <a:rPr lang="en-US" sz="2000" b="1" baseline="30000" dirty="0">
                <a:solidFill>
                  <a:srgbClr val="000000"/>
                </a:solidFill>
                <a:latin typeface="system-ui"/>
              </a:rPr>
              <a:t>2 </a:t>
            </a:r>
            <a:r>
              <a:rPr lang="en-US" sz="2000" dirty="0">
                <a:solidFill>
                  <a:srgbClr val="000000"/>
                </a:solidFill>
                <a:latin typeface="system-ui"/>
              </a:rPr>
              <a:t>like newborn babies, long for the pure milk of the word, so that by it you may grow in respect to salvation,</a:t>
            </a:r>
          </a:p>
          <a:p>
            <a:r>
              <a:rPr lang="en-US" sz="2000" dirty="0">
                <a:solidFill>
                  <a:srgbClr val="000000"/>
                </a:solidFill>
                <a:latin typeface="system-ui"/>
              </a:rPr>
              <a:t>Psalm 119:16	I shall delight in Your statutes; I shall not forget Your word.</a:t>
            </a:r>
          </a:p>
          <a:p>
            <a:r>
              <a:rPr lang="en-US" sz="2000" dirty="0">
                <a:solidFill>
                  <a:srgbClr val="000000"/>
                </a:solidFill>
                <a:latin typeface="system-ui"/>
              </a:rPr>
              <a:t>	72	The law of Your mouth is better to me than thousands of gold and silver </a:t>
            </a:r>
            <a:r>
              <a:rPr lang="en-US" sz="2000" i="1" dirty="0">
                <a:solidFill>
                  <a:srgbClr val="000000"/>
                </a:solidFill>
                <a:latin typeface="system-ui"/>
              </a:rPr>
              <a:t>pieces</a:t>
            </a:r>
            <a:r>
              <a:rPr lang="en-US" sz="2000" dirty="0">
                <a:solidFill>
                  <a:srgbClr val="000000"/>
                </a:solidFill>
                <a:latin typeface="system-ui"/>
              </a:rPr>
              <a:t>.</a:t>
            </a:r>
          </a:p>
          <a:p>
            <a:r>
              <a:rPr lang="en-US" sz="2000" dirty="0">
                <a:solidFill>
                  <a:srgbClr val="000000"/>
                </a:solidFill>
                <a:latin typeface="system-ui"/>
              </a:rPr>
              <a:t>	127	Therefore I love Your commandments above gold, yes, above fine gold.</a:t>
            </a:r>
          </a:p>
          <a:p>
            <a:r>
              <a:rPr lang="en-US" sz="2000" dirty="0">
                <a:solidFill>
                  <a:srgbClr val="000000"/>
                </a:solidFill>
                <a:latin typeface="system-ui"/>
              </a:rPr>
              <a:t>	162	I rejoice at Your word, As one who finds great spoil.</a:t>
            </a:r>
          </a:p>
          <a:p>
            <a:endParaRPr lang="en-US"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7</a:t>
            </a:fld>
            <a:endParaRPr lang="en-US" altLang="en-US"/>
          </a:p>
        </p:txBody>
      </p:sp>
      <p:sp>
        <p:nvSpPr>
          <p:cNvPr id="6" name="Footer Placeholder 5">
            <a:extLst>
              <a:ext uri="{FF2B5EF4-FFF2-40B4-BE49-F238E27FC236}">
                <a16:creationId xmlns:a16="http://schemas.microsoft.com/office/drawing/2014/main" id="{0E0962EF-5915-85D7-CF68-27B9674CA2D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198638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2000" dirty="0"/>
              <a:t>Acts 13:27	</a:t>
            </a:r>
            <a:r>
              <a:rPr lang="en-US" sz="2000" dirty="0">
                <a:solidFill>
                  <a:srgbClr val="000000"/>
                </a:solidFill>
                <a:latin typeface="system-ui"/>
              </a:rPr>
              <a:t>For those who live in Jerusalem, and their rulers, recognizing neither Him nor the utterances of the prophets which are read every Sabbath, fulfilled </a:t>
            </a:r>
            <a:r>
              <a:rPr lang="en-US" sz="2000" i="1" dirty="0">
                <a:solidFill>
                  <a:srgbClr val="000000"/>
                </a:solidFill>
                <a:latin typeface="system-ui"/>
              </a:rPr>
              <a:t>these</a:t>
            </a:r>
            <a:r>
              <a:rPr lang="en-US" sz="2000" dirty="0">
                <a:solidFill>
                  <a:srgbClr val="000000"/>
                </a:solidFill>
                <a:latin typeface="system-ui"/>
              </a:rPr>
              <a:t> by condemning </a:t>
            </a:r>
            <a:r>
              <a:rPr lang="en-US" sz="2000" i="1" dirty="0">
                <a:solidFill>
                  <a:srgbClr val="000000"/>
                </a:solidFill>
                <a:latin typeface="system-ui"/>
              </a:rPr>
              <a:t>Him</a:t>
            </a:r>
            <a:r>
              <a:rPr lang="en-US" sz="2000" dirty="0">
                <a:solidFill>
                  <a:srgbClr val="000000"/>
                </a:solidFill>
                <a:latin typeface="system-ui"/>
              </a:rPr>
              <a:t>.</a:t>
            </a:r>
          </a:p>
          <a:p>
            <a:r>
              <a:rPr lang="en-US" sz="2000" dirty="0">
                <a:solidFill>
                  <a:srgbClr val="000000"/>
                </a:solidFill>
                <a:latin typeface="system-ui"/>
              </a:rPr>
              <a:t>Matt 19:4	And He answered and said, “Have you not read that He who created </a:t>
            </a:r>
            <a:r>
              <a:rPr lang="en-US" sz="2000" i="1" dirty="0">
                <a:solidFill>
                  <a:srgbClr val="000000"/>
                </a:solidFill>
                <a:latin typeface="system-ui"/>
              </a:rPr>
              <a:t>them</a:t>
            </a:r>
            <a:r>
              <a:rPr lang="en-US" sz="2000" dirty="0">
                <a:solidFill>
                  <a:srgbClr val="000000"/>
                </a:solidFill>
                <a:latin typeface="system-ui"/>
              </a:rPr>
              <a:t> from the beginning </a:t>
            </a:r>
            <a:r>
              <a:rPr lang="en-US" sz="2000" cap="small" dirty="0">
                <a:solidFill>
                  <a:srgbClr val="000000"/>
                </a:solidFill>
                <a:latin typeface="system-ui"/>
              </a:rPr>
              <a:t>made them male and female</a:t>
            </a:r>
            <a:r>
              <a:rPr lang="en-US" sz="2000" dirty="0">
                <a:solidFill>
                  <a:srgbClr val="000000"/>
                </a:solidFill>
                <a:latin typeface="system-ui"/>
              </a:rPr>
              <a:t>, </a:t>
            </a:r>
          </a:p>
          <a:p>
            <a:r>
              <a:rPr lang="en-US" sz="2000" dirty="0">
                <a:solidFill>
                  <a:srgbClr val="000000"/>
                </a:solidFill>
                <a:latin typeface="system-ui"/>
              </a:rPr>
              <a:t>Matt 22:31	But regarding the resurrection of the dead, have you not read what was spoken to you by God: </a:t>
            </a:r>
          </a:p>
          <a:p>
            <a:r>
              <a:rPr lang="en-US" sz="2000" dirty="0">
                <a:solidFill>
                  <a:srgbClr val="000000"/>
                </a:solidFill>
                <a:latin typeface="system-ui"/>
              </a:rPr>
              <a:t>Acts 17:11	Now these were more noble-minded than those in Thessalonica, for they received the word with great eagerness, examining the Scriptures daily </a:t>
            </a:r>
            <a:r>
              <a:rPr lang="en-US" sz="2000" i="1" dirty="0">
                <a:solidFill>
                  <a:srgbClr val="000000"/>
                </a:solidFill>
                <a:latin typeface="system-ui"/>
              </a:rPr>
              <a:t>to see</a:t>
            </a:r>
            <a:r>
              <a:rPr lang="en-US" sz="2000" dirty="0">
                <a:solidFill>
                  <a:srgbClr val="000000"/>
                </a:solidFill>
                <a:latin typeface="system-ui"/>
              </a:rPr>
              <a:t> whether these things were so.</a:t>
            </a:r>
          </a:p>
          <a:p>
            <a:r>
              <a:rPr lang="en-US" sz="2000" dirty="0">
                <a:solidFill>
                  <a:srgbClr val="000000"/>
                </a:solidFill>
                <a:latin typeface="system-ui"/>
              </a:rPr>
              <a:t>1 Tim 4:13	Until I come, give attention to the </a:t>
            </a:r>
            <a:r>
              <a:rPr lang="en-US" sz="2000" i="1" dirty="0">
                <a:solidFill>
                  <a:srgbClr val="000000"/>
                </a:solidFill>
                <a:latin typeface="system-ui"/>
              </a:rPr>
              <a:t>public</a:t>
            </a:r>
            <a:r>
              <a:rPr lang="en-US" sz="2000" dirty="0">
                <a:solidFill>
                  <a:srgbClr val="000000"/>
                </a:solidFill>
                <a:latin typeface="system-ui"/>
              </a:rPr>
              <a:t> reading </a:t>
            </a:r>
            <a:r>
              <a:rPr lang="en-US" sz="2000" i="1" dirty="0">
                <a:solidFill>
                  <a:srgbClr val="000000"/>
                </a:solidFill>
                <a:latin typeface="system-ui"/>
              </a:rPr>
              <a:t>of Scripture</a:t>
            </a:r>
            <a:r>
              <a:rPr lang="en-US" sz="2000" dirty="0">
                <a:solidFill>
                  <a:srgbClr val="000000"/>
                </a:solidFill>
                <a:latin typeface="system-ui"/>
              </a:rPr>
              <a:t>, to exhortation and teaching. </a:t>
            </a:r>
          </a:p>
          <a:p>
            <a:r>
              <a:rPr lang="en-US" sz="2000" dirty="0">
                <a:solidFill>
                  <a:srgbClr val="000000"/>
                </a:solidFill>
                <a:latin typeface="system-ui"/>
              </a:rPr>
              <a:t>Psalm 1:1-3	How blessed is the man who does not walk in the counsel of the wicked, Nor stand in the path of sinners, Nor sit in the seat of scoffers! </a:t>
            </a:r>
            <a:r>
              <a:rPr lang="en-US" sz="2000" b="1" baseline="30000" dirty="0">
                <a:solidFill>
                  <a:srgbClr val="000000"/>
                </a:solidFill>
                <a:latin typeface="system-ui"/>
              </a:rPr>
              <a:t>2 </a:t>
            </a:r>
            <a:r>
              <a:rPr lang="en-US" sz="2000" dirty="0">
                <a:solidFill>
                  <a:srgbClr val="000000"/>
                </a:solidFill>
                <a:latin typeface="system-ui"/>
              </a:rPr>
              <a:t>But his delight is in the law of the </a:t>
            </a:r>
            <a:r>
              <a:rPr lang="en-US" sz="2000" cap="small" dirty="0">
                <a:solidFill>
                  <a:srgbClr val="000000"/>
                </a:solidFill>
                <a:latin typeface="system-ui"/>
              </a:rPr>
              <a:t>Lord</a:t>
            </a:r>
            <a:r>
              <a:rPr lang="en-US" sz="2000" dirty="0">
                <a:solidFill>
                  <a:srgbClr val="000000"/>
                </a:solidFill>
                <a:latin typeface="system-ui"/>
              </a:rPr>
              <a:t>, And in His law he meditates day and night. </a:t>
            </a:r>
            <a:r>
              <a:rPr lang="en-US" sz="2000" b="1" baseline="30000" dirty="0">
                <a:solidFill>
                  <a:srgbClr val="000000"/>
                </a:solidFill>
                <a:latin typeface="system-ui"/>
              </a:rPr>
              <a:t>3 </a:t>
            </a:r>
            <a:r>
              <a:rPr lang="en-US" sz="2000" dirty="0">
                <a:solidFill>
                  <a:srgbClr val="000000"/>
                </a:solidFill>
                <a:latin typeface="system-ui"/>
              </a:rPr>
              <a:t>He will be like a tree </a:t>
            </a:r>
            <a:r>
              <a:rPr lang="en-US" sz="2000" i="1" dirty="0">
                <a:solidFill>
                  <a:srgbClr val="000000"/>
                </a:solidFill>
                <a:latin typeface="system-ui"/>
              </a:rPr>
              <a:t>firmly</a:t>
            </a:r>
            <a:r>
              <a:rPr lang="en-US" sz="2000" dirty="0">
                <a:solidFill>
                  <a:srgbClr val="000000"/>
                </a:solidFill>
                <a:latin typeface="system-ui"/>
              </a:rPr>
              <a:t> planted by streams of water, Which yields its fruit in its season And its leaf does not wither; And in whatever he does, he prospers.</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9</a:t>
            </a:fld>
            <a:endParaRPr lang="en-US" altLang="en-US"/>
          </a:p>
        </p:txBody>
      </p:sp>
      <p:sp>
        <p:nvSpPr>
          <p:cNvPr id="6" name="Footer Placeholder 5">
            <a:extLst>
              <a:ext uri="{FF2B5EF4-FFF2-40B4-BE49-F238E27FC236}">
                <a16:creationId xmlns:a16="http://schemas.microsoft.com/office/drawing/2014/main" id="{A5910041-EFD0-143E-34A6-8F0CE7B8BEE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270584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2000" dirty="0"/>
              <a:t>2 Peter 3:16-18	</a:t>
            </a:r>
            <a:r>
              <a:rPr lang="en-US" sz="2000" dirty="0">
                <a:solidFill>
                  <a:srgbClr val="000000"/>
                </a:solidFill>
                <a:latin typeface="system-ui"/>
              </a:rPr>
              <a:t>as also in all </a:t>
            </a:r>
            <a:r>
              <a:rPr lang="en-US" sz="2000" i="1" dirty="0">
                <a:solidFill>
                  <a:srgbClr val="000000"/>
                </a:solidFill>
                <a:latin typeface="system-ui"/>
              </a:rPr>
              <a:t>his</a:t>
            </a:r>
            <a:r>
              <a:rPr lang="en-US" sz="2000" dirty="0">
                <a:solidFill>
                  <a:srgbClr val="000000"/>
                </a:solidFill>
                <a:latin typeface="system-ui"/>
              </a:rPr>
              <a:t> letters, speaking in them of these things, in which are some things hard to understand, which the untaught and unstable distort, as </a:t>
            </a:r>
            <a:r>
              <a:rPr lang="en-US" sz="2000" i="1" dirty="0">
                <a:solidFill>
                  <a:srgbClr val="000000"/>
                </a:solidFill>
                <a:latin typeface="system-ui"/>
              </a:rPr>
              <a:t>they do</a:t>
            </a:r>
            <a:r>
              <a:rPr lang="en-US" sz="2000" dirty="0">
                <a:solidFill>
                  <a:srgbClr val="000000"/>
                </a:solidFill>
                <a:latin typeface="system-ui"/>
              </a:rPr>
              <a:t> also the rest of the Scriptures, to their own destruction. </a:t>
            </a:r>
            <a:r>
              <a:rPr lang="en-US" sz="2000" b="1" baseline="30000" dirty="0">
                <a:solidFill>
                  <a:srgbClr val="000000"/>
                </a:solidFill>
                <a:latin typeface="system-ui"/>
              </a:rPr>
              <a:t>17 </a:t>
            </a:r>
            <a:r>
              <a:rPr lang="en-US" sz="2000" dirty="0">
                <a:solidFill>
                  <a:srgbClr val="000000"/>
                </a:solidFill>
                <a:latin typeface="system-ui"/>
              </a:rPr>
              <a:t>You therefore, beloved, knowing this beforehand, be on your guard so that you are not carried away by the error of unprincipled men and fall from your own steadfastness, </a:t>
            </a:r>
            <a:r>
              <a:rPr lang="en-US" sz="2000" b="1" baseline="30000" dirty="0">
                <a:solidFill>
                  <a:srgbClr val="000000"/>
                </a:solidFill>
                <a:latin typeface="system-ui"/>
              </a:rPr>
              <a:t>18 </a:t>
            </a:r>
            <a:r>
              <a:rPr lang="en-US" sz="2000" dirty="0">
                <a:solidFill>
                  <a:srgbClr val="000000"/>
                </a:solidFill>
                <a:latin typeface="system-ui"/>
              </a:rPr>
              <a:t>but grow in the grace and knowledge of our Lord and Savior Jesus Christ. To Him </a:t>
            </a:r>
            <a:r>
              <a:rPr lang="en-US" sz="2000" i="1" dirty="0">
                <a:solidFill>
                  <a:srgbClr val="000000"/>
                </a:solidFill>
                <a:latin typeface="system-ui"/>
              </a:rPr>
              <a:t>be</a:t>
            </a:r>
            <a:r>
              <a:rPr lang="en-US" sz="2000" dirty="0">
                <a:solidFill>
                  <a:srgbClr val="000000"/>
                </a:solidFill>
                <a:latin typeface="system-ui"/>
              </a:rPr>
              <a:t> the glory, both now and to the day of eternity. Amen.</a:t>
            </a:r>
          </a:p>
          <a:p>
            <a:r>
              <a:rPr lang="en-US" sz="2000" dirty="0">
                <a:solidFill>
                  <a:srgbClr val="000000"/>
                </a:solidFill>
                <a:latin typeface="system-ui"/>
              </a:rPr>
              <a:t>2 Timothy 3:15	and that from childhood you have known the sacred writings which are able to give you the wisdom that leads to salvation through faith which is in Christ Jesus.</a:t>
            </a:r>
          </a:p>
          <a:p>
            <a:r>
              <a:rPr lang="en-US" sz="2000" dirty="0">
                <a:solidFill>
                  <a:srgbClr val="000000"/>
                </a:solidFill>
                <a:latin typeface="system-ui"/>
              </a:rPr>
              <a:t>2 Timothy 3:16	All Scripture is inspired by God and profitable for teaching, for reproof, for correction, for training in righteousness; </a:t>
            </a:r>
          </a:p>
          <a:p>
            <a:r>
              <a:rPr lang="en-US" sz="2000" dirty="0">
                <a:solidFill>
                  <a:srgbClr val="000000"/>
                </a:solidFill>
                <a:latin typeface="system-ui"/>
              </a:rPr>
              <a:t>2 Timothy 3:17	so that the man of God may be adequate, equipped for every good work.</a:t>
            </a:r>
          </a:p>
          <a:p>
            <a:r>
              <a:rPr lang="en-US" sz="2000" dirty="0"/>
              <a:t>1 Peter 3:15	</a:t>
            </a:r>
            <a:r>
              <a:rPr lang="en-US" sz="2000" dirty="0">
                <a:solidFill>
                  <a:srgbClr val="000000"/>
                </a:solidFill>
                <a:latin typeface="system-ui"/>
              </a:rPr>
              <a:t>but sanctify Christ as Lord in your hearts, always </a:t>
            </a:r>
            <a:r>
              <a:rPr lang="en-US" sz="2000" i="1" dirty="0">
                <a:solidFill>
                  <a:srgbClr val="000000"/>
                </a:solidFill>
                <a:latin typeface="system-ui"/>
              </a:rPr>
              <a:t>being</a:t>
            </a:r>
            <a:r>
              <a:rPr lang="en-US" sz="2000" dirty="0">
                <a:solidFill>
                  <a:srgbClr val="000000"/>
                </a:solidFill>
                <a:latin typeface="system-ui"/>
              </a:rPr>
              <a:t> ready to make a defense to everyone who asks you to give an account for the hope that is in you, yet with gentleness and reverence;</a:t>
            </a:r>
          </a:p>
          <a:p>
            <a:r>
              <a:rPr lang="en-US" sz="2000" dirty="0">
                <a:solidFill>
                  <a:srgbClr val="000000"/>
                </a:solidFill>
                <a:latin typeface="system-ui"/>
              </a:rPr>
              <a:t>Psalm 119:11	Your word I have treasured in my heart, That I may not sin against You.</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11</a:t>
            </a:fld>
            <a:endParaRPr lang="en-US" altLang="en-US"/>
          </a:p>
        </p:txBody>
      </p:sp>
      <p:sp>
        <p:nvSpPr>
          <p:cNvPr id="6" name="Footer Placeholder 5">
            <a:extLst>
              <a:ext uri="{FF2B5EF4-FFF2-40B4-BE49-F238E27FC236}">
                <a16:creationId xmlns:a16="http://schemas.microsoft.com/office/drawing/2014/main" id="{080361E6-2535-5592-AE58-2304D320787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492180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000" dirty="0"/>
              <a:t>Psalm 55:16-17	</a:t>
            </a:r>
            <a:r>
              <a:rPr lang="en-US" sz="2000" dirty="0">
                <a:solidFill>
                  <a:srgbClr val="000000"/>
                </a:solidFill>
                <a:latin typeface="system-ui"/>
              </a:rPr>
              <a:t>As for me, I shall call upon God,  And the </a:t>
            </a:r>
            <a:r>
              <a:rPr lang="en-US" sz="2000" cap="small" dirty="0">
                <a:solidFill>
                  <a:srgbClr val="000000"/>
                </a:solidFill>
                <a:latin typeface="system-ui"/>
              </a:rPr>
              <a:t>Lord</a:t>
            </a:r>
            <a:r>
              <a:rPr lang="en-US" sz="2000" dirty="0">
                <a:solidFill>
                  <a:srgbClr val="000000"/>
                </a:solidFill>
                <a:latin typeface="system-ui"/>
              </a:rPr>
              <a:t> will save me. </a:t>
            </a:r>
            <a:r>
              <a:rPr lang="en-US" sz="2000" b="1" baseline="30000" dirty="0">
                <a:solidFill>
                  <a:srgbClr val="000000"/>
                </a:solidFill>
                <a:latin typeface="system-ui"/>
              </a:rPr>
              <a:t>17 </a:t>
            </a:r>
            <a:r>
              <a:rPr lang="en-US" sz="2000" dirty="0">
                <a:solidFill>
                  <a:srgbClr val="000000"/>
                </a:solidFill>
                <a:latin typeface="system-ui"/>
              </a:rPr>
              <a:t>Evening and morning and at noon, I will complain and murmur, And He will hear my voice.</a:t>
            </a:r>
          </a:p>
          <a:p>
            <a:r>
              <a:rPr lang="en-US" sz="2000" dirty="0">
                <a:solidFill>
                  <a:srgbClr val="000000"/>
                </a:solidFill>
                <a:latin typeface="system-ui"/>
              </a:rPr>
              <a:t>Daniel 6:10	</a:t>
            </a:r>
            <a:r>
              <a:rPr lang="en-US" sz="2000" b="1" baseline="30000" dirty="0">
                <a:solidFill>
                  <a:srgbClr val="000000"/>
                </a:solidFill>
                <a:latin typeface="system-ui"/>
              </a:rPr>
              <a:t> </a:t>
            </a:r>
            <a:r>
              <a:rPr lang="en-US" sz="2000" dirty="0">
                <a:solidFill>
                  <a:srgbClr val="000000"/>
                </a:solidFill>
                <a:latin typeface="system-ui"/>
              </a:rPr>
              <a:t>Now when Daniel knew that the document was signed, he entered his house (now in his roof chamber he had windows open toward Jerusalem); and he continued kneeling on his knees three times a day, praying and giving thanks before his God, as he had been doing previously.</a:t>
            </a:r>
          </a:p>
          <a:p>
            <a:r>
              <a:rPr lang="en-US" sz="2000" dirty="0">
                <a:solidFill>
                  <a:srgbClr val="000000"/>
                </a:solidFill>
                <a:latin typeface="system-ui"/>
              </a:rPr>
              <a:t>Luke 18:1	Now He was telling them a parable to show that at all times they ought to pray and not to lose heart, </a:t>
            </a:r>
            <a:r>
              <a:rPr lang="en-US" sz="2000" b="1" baseline="30000" dirty="0">
                <a:solidFill>
                  <a:srgbClr val="000000"/>
                </a:solidFill>
                <a:latin typeface="system-ui"/>
              </a:rPr>
              <a:t>2 </a:t>
            </a:r>
            <a:r>
              <a:rPr lang="en-US" sz="2000" dirty="0">
                <a:solidFill>
                  <a:srgbClr val="000000"/>
                </a:solidFill>
                <a:latin typeface="system-ui"/>
              </a:rPr>
              <a:t>saying, “In a certain city there was a judge who did not fear God and did not respect man.</a:t>
            </a:r>
          </a:p>
          <a:p>
            <a:r>
              <a:rPr lang="en-US" sz="2000" dirty="0"/>
              <a:t>1 Thes 5:17-18	</a:t>
            </a:r>
            <a:r>
              <a:rPr lang="en-US" sz="2000" dirty="0">
                <a:solidFill>
                  <a:srgbClr val="000000"/>
                </a:solidFill>
                <a:latin typeface="system-ui"/>
              </a:rPr>
              <a:t>pray without ceasing; </a:t>
            </a:r>
            <a:r>
              <a:rPr lang="en-US" sz="2000" b="1" baseline="30000" dirty="0">
                <a:solidFill>
                  <a:srgbClr val="000000"/>
                </a:solidFill>
                <a:latin typeface="system-ui"/>
              </a:rPr>
              <a:t>18 </a:t>
            </a:r>
            <a:r>
              <a:rPr lang="en-US" sz="2000" dirty="0">
                <a:solidFill>
                  <a:srgbClr val="000000"/>
                </a:solidFill>
                <a:latin typeface="system-ui"/>
              </a:rPr>
              <a:t>in everything give thanks; for this is God’s will for you in Christ Jesus. </a:t>
            </a:r>
            <a:endParaRPr lang="en-US" sz="2000" dirty="0"/>
          </a:p>
        </p:txBody>
      </p:sp>
      <p:sp>
        <p:nvSpPr>
          <p:cNvPr id="4" name="Date Placeholder 3"/>
          <p:cNvSpPr>
            <a:spLocks noGrp="1"/>
          </p:cNvSpPr>
          <p:nvPr>
            <p:ph type="dt" idx="1"/>
          </p:nvPr>
        </p:nvSpPr>
        <p:spPr/>
        <p:txBody>
          <a:bodyPr/>
          <a:lstStyle/>
          <a:p>
            <a:pPr>
              <a:defRPr/>
            </a:pPr>
            <a:r>
              <a:rPr lang="en-US"/>
              <a:t>10/20/2024 am</a:t>
            </a:r>
          </a:p>
        </p:txBody>
      </p:sp>
      <p:sp>
        <p:nvSpPr>
          <p:cNvPr id="5" name="Slide Number Placeholder 4"/>
          <p:cNvSpPr>
            <a:spLocks noGrp="1"/>
          </p:cNvSpPr>
          <p:nvPr>
            <p:ph type="sldNum" sz="quarter" idx="5"/>
          </p:nvPr>
        </p:nvSpPr>
        <p:spPr/>
        <p:txBody>
          <a:bodyPr/>
          <a:lstStyle/>
          <a:p>
            <a:fld id="{F50BC759-4AE0-4AD7-A1E1-00881F82A625}" type="slidenum">
              <a:rPr lang="en-US" altLang="en-US" smtClean="0"/>
              <a:pPr/>
              <a:t>14</a:t>
            </a:fld>
            <a:endParaRPr lang="en-US" altLang="en-US"/>
          </a:p>
        </p:txBody>
      </p:sp>
      <p:sp>
        <p:nvSpPr>
          <p:cNvPr id="6" name="Footer Placeholder 5">
            <a:extLst>
              <a:ext uri="{FF2B5EF4-FFF2-40B4-BE49-F238E27FC236}">
                <a16:creationId xmlns:a16="http://schemas.microsoft.com/office/drawing/2014/main" id="{E4D1C3F0-0A98-9478-2755-70E9340A282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70793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A8EBB82-BD2C-1F03-7298-DF98930702F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4EAA79E-5D14-6624-B7A2-42927A5EA2A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48A30B8-3BE7-5FF8-E7A5-804FF6C8A6C2}"/>
              </a:ext>
            </a:extLst>
          </p:cNvPr>
          <p:cNvSpPr>
            <a:spLocks noGrp="1"/>
          </p:cNvSpPr>
          <p:nvPr>
            <p:ph type="sldNum" sz="quarter" idx="12"/>
          </p:nvPr>
        </p:nvSpPr>
        <p:spPr/>
        <p:txBody>
          <a:bodyPr/>
          <a:lstStyle>
            <a:lvl1pPr>
              <a:defRPr/>
            </a:lvl1pPr>
          </a:lstStyle>
          <a:p>
            <a:fld id="{D3A76BC3-C176-4EFB-BA37-AB9FDBC2E52C}" type="slidenum">
              <a:rPr lang="en-US" altLang="en-US"/>
              <a:pPr/>
              <a:t>‹#›</a:t>
            </a:fld>
            <a:endParaRPr lang="en-US" altLang="en-US"/>
          </a:p>
        </p:txBody>
      </p:sp>
    </p:spTree>
    <p:extLst>
      <p:ext uri="{BB962C8B-B14F-4D97-AF65-F5344CB8AC3E}">
        <p14:creationId xmlns:p14="http://schemas.microsoft.com/office/powerpoint/2010/main" val="112202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EA2639-FC65-6D5D-4972-D1C22D6C0BD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D890A33A-7CFE-FE7A-161E-8DF5CD9B73A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1009C71-84D1-5E01-739A-F785879D8E9C}"/>
              </a:ext>
            </a:extLst>
          </p:cNvPr>
          <p:cNvSpPr>
            <a:spLocks noGrp="1"/>
          </p:cNvSpPr>
          <p:nvPr>
            <p:ph type="sldNum" sz="quarter" idx="12"/>
          </p:nvPr>
        </p:nvSpPr>
        <p:spPr/>
        <p:txBody>
          <a:bodyPr/>
          <a:lstStyle>
            <a:lvl1pPr>
              <a:defRPr/>
            </a:lvl1pPr>
          </a:lstStyle>
          <a:p>
            <a:fld id="{FB3F86CD-1F9D-491E-8B83-5A8EAC8F56AF}" type="slidenum">
              <a:rPr lang="en-US" altLang="en-US"/>
              <a:pPr/>
              <a:t>‹#›</a:t>
            </a:fld>
            <a:endParaRPr lang="en-US" altLang="en-US"/>
          </a:p>
        </p:txBody>
      </p:sp>
    </p:spTree>
    <p:extLst>
      <p:ext uri="{BB962C8B-B14F-4D97-AF65-F5344CB8AC3E}">
        <p14:creationId xmlns:p14="http://schemas.microsoft.com/office/powerpoint/2010/main" val="244167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DFDBE-3B7F-B910-91A6-2F25FB07E35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F342975-CEB7-8AB4-97BA-31F16A0B0D9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CC86399-C461-D5C5-826D-E903008DE7C9}"/>
              </a:ext>
            </a:extLst>
          </p:cNvPr>
          <p:cNvSpPr>
            <a:spLocks noGrp="1"/>
          </p:cNvSpPr>
          <p:nvPr>
            <p:ph type="sldNum" sz="quarter" idx="12"/>
          </p:nvPr>
        </p:nvSpPr>
        <p:spPr/>
        <p:txBody>
          <a:bodyPr/>
          <a:lstStyle>
            <a:lvl1pPr>
              <a:defRPr/>
            </a:lvl1pPr>
          </a:lstStyle>
          <a:p>
            <a:fld id="{B739F1EF-0DFE-4D9F-A388-15F084A1142F}" type="slidenum">
              <a:rPr lang="en-US" altLang="en-US"/>
              <a:pPr/>
              <a:t>‹#›</a:t>
            </a:fld>
            <a:endParaRPr lang="en-US" altLang="en-US"/>
          </a:p>
        </p:txBody>
      </p:sp>
    </p:spTree>
    <p:extLst>
      <p:ext uri="{BB962C8B-B14F-4D97-AF65-F5344CB8AC3E}">
        <p14:creationId xmlns:p14="http://schemas.microsoft.com/office/powerpoint/2010/main" val="61211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ABB7C1-6F00-C020-CFEA-F834C4EB09A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50AD5E6-C4A3-3383-7DB8-03C9BC130B0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7E822A4-A64A-6368-2201-77050D3E419D}"/>
              </a:ext>
            </a:extLst>
          </p:cNvPr>
          <p:cNvSpPr>
            <a:spLocks noGrp="1"/>
          </p:cNvSpPr>
          <p:nvPr>
            <p:ph type="sldNum" sz="quarter" idx="12"/>
          </p:nvPr>
        </p:nvSpPr>
        <p:spPr/>
        <p:txBody>
          <a:bodyPr/>
          <a:lstStyle>
            <a:lvl1pPr>
              <a:defRPr/>
            </a:lvl1pPr>
          </a:lstStyle>
          <a:p>
            <a:fld id="{0AC421CA-D7BD-49F5-AD97-34C72A925FE5}" type="slidenum">
              <a:rPr lang="en-US" altLang="en-US"/>
              <a:pPr/>
              <a:t>‹#›</a:t>
            </a:fld>
            <a:endParaRPr lang="en-US" altLang="en-US"/>
          </a:p>
        </p:txBody>
      </p:sp>
    </p:spTree>
    <p:extLst>
      <p:ext uri="{BB962C8B-B14F-4D97-AF65-F5344CB8AC3E}">
        <p14:creationId xmlns:p14="http://schemas.microsoft.com/office/powerpoint/2010/main" val="303738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F4A2AA-4BF8-4289-DDB9-03AFE249009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09FD56A2-BC08-4D3F-934F-053B90DE1CA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E693729-D575-4523-8982-A6DB67248AD1}"/>
              </a:ext>
            </a:extLst>
          </p:cNvPr>
          <p:cNvSpPr>
            <a:spLocks noGrp="1"/>
          </p:cNvSpPr>
          <p:nvPr>
            <p:ph type="sldNum" sz="quarter" idx="12"/>
          </p:nvPr>
        </p:nvSpPr>
        <p:spPr/>
        <p:txBody>
          <a:bodyPr/>
          <a:lstStyle>
            <a:lvl1pPr>
              <a:defRPr/>
            </a:lvl1pPr>
          </a:lstStyle>
          <a:p>
            <a:fld id="{4DBAFABB-7F32-4CED-B161-1AF3B55EF3EE}" type="slidenum">
              <a:rPr lang="en-US" altLang="en-US"/>
              <a:pPr/>
              <a:t>‹#›</a:t>
            </a:fld>
            <a:endParaRPr lang="en-US" altLang="en-US"/>
          </a:p>
        </p:txBody>
      </p:sp>
    </p:spTree>
    <p:extLst>
      <p:ext uri="{BB962C8B-B14F-4D97-AF65-F5344CB8AC3E}">
        <p14:creationId xmlns:p14="http://schemas.microsoft.com/office/powerpoint/2010/main" val="386947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C969B77-B559-D099-76E7-5E7364BC7ED0}"/>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A97A12F-35A5-0011-CF56-479A4680307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55E3DC90-8BC6-8825-1BF3-A9FA5F6E7218}"/>
              </a:ext>
            </a:extLst>
          </p:cNvPr>
          <p:cNvSpPr>
            <a:spLocks noGrp="1"/>
          </p:cNvSpPr>
          <p:nvPr>
            <p:ph type="sldNum" sz="quarter" idx="12"/>
          </p:nvPr>
        </p:nvSpPr>
        <p:spPr/>
        <p:txBody>
          <a:bodyPr/>
          <a:lstStyle>
            <a:lvl1pPr>
              <a:defRPr/>
            </a:lvl1pPr>
          </a:lstStyle>
          <a:p>
            <a:fld id="{667F26F7-AB4B-41C6-83DE-6A40F4C7131D}" type="slidenum">
              <a:rPr lang="en-US" altLang="en-US"/>
              <a:pPr/>
              <a:t>‹#›</a:t>
            </a:fld>
            <a:endParaRPr lang="en-US" altLang="en-US"/>
          </a:p>
        </p:txBody>
      </p:sp>
    </p:spTree>
    <p:extLst>
      <p:ext uri="{BB962C8B-B14F-4D97-AF65-F5344CB8AC3E}">
        <p14:creationId xmlns:p14="http://schemas.microsoft.com/office/powerpoint/2010/main" val="499451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5AD43E1-19F0-74BE-7435-D23901B71C61}"/>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85854F0A-311B-8392-B229-C44289C83990}"/>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42ED6E23-83B6-72D9-D606-A2123B2FFD86}"/>
              </a:ext>
            </a:extLst>
          </p:cNvPr>
          <p:cNvSpPr>
            <a:spLocks noGrp="1"/>
          </p:cNvSpPr>
          <p:nvPr>
            <p:ph type="sldNum" sz="quarter" idx="12"/>
          </p:nvPr>
        </p:nvSpPr>
        <p:spPr/>
        <p:txBody>
          <a:bodyPr/>
          <a:lstStyle>
            <a:lvl1pPr>
              <a:defRPr/>
            </a:lvl1pPr>
          </a:lstStyle>
          <a:p>
            <a:fld id="{79A62C62-DE37-4065-8140-886354005D8A}" type="slidenum">
              <a:rPr lang="en-US" altLang="en-US"/>
              <a:pPr/>
              <a:t>‹#›</a:t>
            </a:fld>
            <a:endParaRPr lang="en-US" altLang="en-US"/>
          </a:p>
        </p:txBody>
      </p:sp>
    </p:spTree>
    <p:extLst>
      <p:ext uri="{BB962C8B-B14F-4D97-AF65-F5344CB8AC3E}">
        <p14:creationId xmlns:p14="http://schemas.microsoft.com/office/powerpoint/2010/main" val="598998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07C0F8F-7632-E76C-06DF-081DCBDE96B9}"/>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EAEA4F5A-C431-08C5-3DCF-141CCC86BF73}"/>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80FDD9D1-BA58-D991-A4DA-50B30456666C}"/>
              </a:ext>
            </a:extLst>
          </p:cNvPr>
          <p:cNvSpPr>
            <a:spLocks noGrp="1"/>
          </p:cNvSpPr>
          <p:nvPr>
            <p:ph type="sldNum" sz="quarter" idx="12"/>
          </p:nvPr>
        </p:nvSpPr>
        <p:spPr/>
        <p:txBody>
          <a:bodyPr/>
          <a:lstStyle>
            <a:lvl1pPr>
              <a:defRPr/>
            </a:lvl1pPr>
          </a:lstStyle>
          <a:p>
            <a:fld id="{45774C2A-E9F1-489D-AFB2-9105B28666C9}" type="slidenum">
              <a:rPr lang="en-US" altLang="en-US"/>
              <a:pPr/>
              <a:t>‹#›</a:t>
            </a:fld>
            <a:endParaRPr lang="en-US" altLang="en-US"/>
          </a:p>
        </p:txBody>
      </p:sp>
    </p:spTree>
    <p:extLst>
      <p:ext uri="{BB962C8B-B14F-4D97-AF65-F5344CB8AC3E}">
        <p14:creationId xmlns:p14="http://schemas.microsoft.com/office/powerpoint/2010/main" val="2367572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A179622-9C9D-8BEE-E982-103A1F646E4F}"/>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3CC15FE5-AC5D-B6B9-D1F7-0A93D4F9D4F6}"/>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748C915D-ED18-0FAD-5262-7A278E0D5319}"/>
              </a:ext>
            </a:extLst>
          </p:cNvPr>
          <p:cNvSpPr>
            <a:spLocks noGrp="1"/>
          </p:cNvSpPr>
          <p:nvPr>
            <p:ph type="sldNum" sz="quarter" idx="12"/>
          </p:nvPr>
        </p:nvSpPr>
        <p:spPr/>
        <p:txBody>
          <a:bodyPr/>
          <a:lstStyle>
            <a:lvl1pPr>
              <a:defRPr/>
            </a:lvl1pPr>
          </a:lstStyle>
          <a:p>
            <a:fld id="{D67FF892-FD51-41F3-8692-98598210C2EA}" type="slidenum">
              <a:rPr lang="en-US" altLang="en-US"/>
              <a:pPr/>
              <a:t>‹#›</a:t>
            </a:fld>
            <a:endParaRPr lang="en-US" altLang="en-US"/>
          </a:p>
        </p:txBody>
      </p:sp>
    </p:spTree>
    <p:extLst>
      <p:ext uri="{BB962C8B-B14F-4D97-AF65-F5344CB8AC3E}">
        <p14:creationId xmlns:p14="http://schemas.microsoft.com/office/powerpoint/2010/main" val="122609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8453D6C-7DB9-F13A-79B2-1C1840D16FA3}"/>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E74CAF8-1FE9-E427-2286-149A698162E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CC070F0D-68FB-3D31-4DAE-8BB20F4C013D}"/>
              </a:ext>
            </a:extLst>
          </p:cNvPr>
          <p:cNvSpPr>
            <a:spLocks noGrp="1"/>
          </p:cNvSpPr>
          <p:nvPr>
            <p:ph type="sldNum" sz="quarter" idx="12"/>
          </p:nvPr>
        </p:nvSpPr>
        <p:spPr/>
        <p:txBody>
          <a:bodyPr/>
          <a:lstStyle>
            <a:lvl1pPr>
              <a:defRPr/>
            </a:lvl1pPr>
          </a:lstStyle>
          <a:p>
            <a:fld id="{2C40CACD-95DC-447A-B127-46585F0AAE30}" type="slidenum">
              <a:rPr lang="en-US" altLang="en-US"/>
              <a:pPr/>
              <a:t>‹#›</a:t>
            </a:fld>
            <a:endParaRPr lang="en-US" altLang="en-US"/>
          </a:p>
        </p:txBody>
      </p:sp>
    </p:spTree>
    <p:extLst>
      <p:ext uri="{BB962C8B-B14F-4D97-AF65-F5344CB8AC3E}">
        <p14:creationId xmlns:p14="http://schemas.microsoft.com/office/powerpoint/2010/main" val="36578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330C67A-8301-4ED2-ACE9-C06117DE309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4E389C46-B21C-2144-5980-EECD9AE97EC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D84A157-E8B0-8B99-5CF1-757EBF4639C5}"/>
              </a:ext>
            </a:extLst>
          </p:cNvPr>
          <p:cNvSpPr>
            <a:spLocks noGrp="1"/>
          </p:cNvSpPr>
          <p:nvPr>
            <p:ph type="sldNum" sz="quarter" idx="12"/>
          </p:nvPr>
        </p:nvSpPr>
        <p:spPr/>
        <p:txBody>
          <a:bodyPr/>
          <a:lstStyle>
            <a:lvl1pPr>
              <a:defRPr/>
            </a:lvl1pPr>
          </a:lstStyle>
          <a:p>
            <a:fld id="{6A372599-94F4-431F-A42B-60AC70415326}" type="slidenum">
              <a:rPr lang="en-US" altLang="en-US"/>
              <a:pPr/>
              <a:t>‹#›</a:t>
            </a:fld>
            <a:endParaRPr lang="en-US" altLang="en-US"/>
          </a:p>
        </p:txBody>
      </p:sp>
    </p:spTree>
    <p:extLst>
      <p:ext uri="{BB962C8B-B14F-4D97-AF65-F5344CB8AC3E}">
        <p14:creationId xmlns:p14="http://schemas.microsoft.com/office/powerpoint/2010/main" val="2106801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55EAAA4-7228-0474-3115-EADD35F4F8A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B5442CA-CC20-7E21-F4E1-8615486CD77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E9567B1-D245-C93D-F6ED-88FB00C9F1D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en-US" altLang="en-US"/>
          </a:p>
        </p:txBody>
      </p:sp>
      <p:sp>
        <p:nvSpPr>
          <p:cNvPr id="5" name="Footer Placeholder 4">
            <a:extLst>
              <a:ext uri="{FF2B5EF4-FFF2-40B4-BE49-F238E27FC236}">
                <a16:creationId xmlns:a16="http://schemas.microsoft.com/office/drawing/2014/main" id="{D12597DD-3AAF-71B2-F205-4775BB552CB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ltLang="en-US"/>
          </a:p>
        </p:txBody>
      </p:sp>
      <p:sp>
        <p:nvSpPr>
          <p:cNvPr id="6" name="Slide Number Placeholder 5">
            <a:extLst>
              <a:ext uri="{FF2B5EF4-FFF2-40B4-BE49-F238E27FC236}">
                <a16:creationId xmlns:a16="http://schemas.microsoft.com/office/drawing/2014/main" id="{D0595ED1-B61A-5DA7-018F-2671864BF6B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FEC878B-129F-4CE3-B9BD-F62BEA60D6C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9">
            <a:extLst>
              <a:ext uri="{FF2B5EF4-FFF2-40B4-BE49-F238E27FC236}">
                <a16:creationId xmlns:a16="http://schemas.microsoft.com/office/drawing/2014/main" id="{EAC6BF72-8C99-AB15-C760-66B97C2CB8B9}"/>
              </a:ext>
            </a:extLst>
          </p:cNvPr>
          <p:cNvSpPr txBox="1">
            <a:spLocks noChangeArrowheads="1"/>
          </p:cNvSpPr>
          <p:nvPr/>
        </p:nvSpPr>
        <p:spPr bwMode="auto">
          <a:xfrm>
            <a:off x="181896" y="3048000"/>
            <a:ext cx="88392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i="1" dirty="0">
                <a:latin typeface="+mn-lt"/>
              </a:rPr>
              <a:t>“… Grow in the grace and knowledge of our Lord and Savior Jesus Christ.”</a:t>
            </a:r>
            <a:br>
              <a:rPr lang="en-US" altLang="en-US" sz="4400" dirty="0">
                <a:latin typeface="+mn-lt"/>
              </a:rPr>
            </a:br>
            <a:r>
              <a:rPr lang="en-US" altLang="en-US" sz="4400" b="1" dirty="0">
                <a:solidFill>
                  <a:srgbClr val="FF0000"/>
                </a:solidFill>
                <a:latin typeface="+mn-lt"/>
              </a:rPr>
              <a:t>(2 Peter 3:18)</a:t>
            </a:r>
          </a:p>
        </p:txBody>
      </p:sp>
      <p:sp>
        <p:nvSpPr>
          <p:cNvPr id="3" name="WordArt 9">
            <a:extLst>
              <a:ext uri="{FF2B5EF4-FFF2-40B4-BE49-F238E27FC236}">
                <a16:creationId xmlns:a16="http://schemas.microsoft.com/office/drawing/2014/main" id="{EF49AD66-5346-D079-E2F6-01AA8E5AA88E}"/>
              </a:ext>
            </a:extLst>
          </p:cNvPr>
          <p:cNvSpPr>
            <a:spLocks noChangeArrowheads="1" noChangeShapeType="1" noTextEdit="1"/>
          </p:cNvSpPr>
          <p:nvPr/>
        </p:nvSpPr>
        <p:spPr bwMode="auto">
          <a:xfrm>
            <a:off x="1066800" y="152400"/>
            <a:ext cx="6934200" cy="23622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descr="Purple mesh">
            <a:extLst>
              <a:ext uri="{FF2B5EF4-FFF2-40B4-BE49-F238E27FC236}">
                <a16:creationId xmlns:a16="http://schemas.microsoft.com/office/drawing/2014/main" id="{E2F51824-B3C4-9FF5-5A9D-7771C43E056A}"/>
              </a:ext>
            </a:extLst>
          </p:cNvPr>
          <p:cNvSpPr>
            <a:spLocks noChangeArrowheads="1"/>
          </p:cNvSpPr>
          <p:nvPr/>
        </p:nvSpPr>
        <p:spPr bwMode="auto">
          <a:xfrm>
            <a:off x="304800" y="3048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10243" name="Text Box 4">
            <a:extLst>
              <a:ext uri="{FF2B5EF4-FFF2-40B4-BE49-F238E27FC236}">
                <a16:creationId xmlns:a16="http://schemas.microsoft.com/office/drawing/2014/main" id="{BAB53390-F3EB-7A65-B2AA-211926D82681}"/>
              </a:ext>
            </a:extLst>
          </p:cNvPr>
          <p:cNvSpPr txBox="1">
            <a:spLocks noChangeArrowheads="1"/>
          </p:cNvSpPr>
          <p:nvPr/>
        </p:nvSpPr>
        <p:spPr bwMode="auto">
          <a:xfrm>
            <a:off x="717756" y="2133600"/>
            <a:ext cx="7777835" cy="322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4000" b="1" dirty="0">
                <a:latin typeface="+mn-lt"/>
              </a:rPr>
              <a:t>A. Word is the source of growth</a:t>
            </a:r>
          </a:p>
          <a:p>
            <a:pPr eaLnBrk="1" hangingPunct="1">
              <a:lnSpc>
                <a:spcPct val="130000"/>
              </a:lnSpc>
            </a:pPr>
            <a:r>
              <a:rPr lang="en-US" altLang="en-US" sz="4000" b="1" dirty="0">
                <a:latin typeface="+mn-lt"/>
              </a:rPr>
              <a:t>B. Must have a craving and thirsting</a:t>
            </a:r>
          </a:p>
          <a:p>
            <a:pPr eaLnBrk="1" hangingPunct="1">
              <a:lnSpc>
                <a:spcPct val="130000"/>
              </a:lnSpc>
            </a:pPr>
            <a:r>
              <a:rPr lang="en-US" altLang="en-US" sz="4000" b="1" dirty="0">
                <a:latin typeface="+mn-lt"/>
              </a:rPr>
              <a:t>C. Regular and consistent study </a:t>
            </a:r>
          </a:p>
          <a:p>
            <a:pPr eaLnBrk="1" hangingPunct="1">
              <a:lnSpc>
                <a:spcPct val="130000"/>
              </a:lnSpc>
            </a:pPr>
            <a:r>
              <a:rPr lang="en-US" altLang="en-US" sz="4000" b="1" dirty="0">
                <a:latin typeface="+mn-lt"/>
              </a:rPr>
              <a:t>D. Study will accomplish much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1000"/>
                                        <p:tgtEl>
                                          <p:spTgt spid="10243">
                                            <p:txEl>
                                              <p:pRg st="1" end="1"/>
                                            </p:txEl>
                                          </p:spTgt>
                                        </p:tgtEl>
                                      </p:cBhvr>
                                    </p:animEffect>
                                    <p:anim calcmode="lin" valueType="num">
                                      <p:cBhvr>
                                        <p:cTn id="15"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1000"/>
                                        <p:tgtEl>
                                          <p:spTgt spid="10243">
                                            <p:txEl>
                                              <p:pRg st="2" end="2"/>
                                            </p:txEl>
                                          </p:spTgt>
                                        </p:tgtEl>
                                      </p:cBhvr>
                                    </p:animEffect>
                                    <p:anim calcmode="lin" valueType="num">
                                      <p:cBhvr>
                                        <p:cTn id="2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243">
                                            <p:txEl>
                                              <p:pRg st="3" end="3"/>
                                            </p:txEl>
                                          </p:spTgt>
                                        </p:tgtEl>
                                        <p:attrNameLst>
                                          <p:attrName>style.visibility</p:attrName>
                                        </p:attrNameLst>
                                      </p:cBhvr>
                                      <p:to>
                                        <p:strVal val="visible"/>
                                      </p:to>
                                    </p:set>
                                    <p:animEffect transition="in" filter="fade">
                                      <p:cBhvr>
                                        <p:cTn id="28" dur="1000"/>
                                        <p:tgtEl>
                                          <p:spTgt spid="10243">
                                            <p:txEl>
                                              <p:pRg st="3" end="3"/>
                                            </p:txEl>
                                          </p:spTgt>
                                        </p:tgtEl>
                                      </p:cBhvr>
                                    </p:animEffect>
                                    <p:anim calcmode="lin" valueType="num">
                                      <p:cBhvr>
                                        <p:cTn id="29"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2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open-book-02">
            <a:extLst>
              <a:ext uri="{FF2B5EF4-FFF2-40B4-BE49-F238E27FC236}">
                <a16:creationId xmlns:a16="http://schemas.microsoft.com/office/drawing/2014/main" id="{AD6DAFDC-B5EE-8F6D-CC13-1120F0CBDE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95400"/>
            <a:ext cx="868680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6">
            <a:extLst>
              <a:ext uri="{FF2B5EF4-FFF2-40B4-BE49-F238E27FC236}">
                <a16:creationId xmlns:a16="http://schemas.microsoft.com/office/drawing/2014/main" id="{D1A3EE9B-C9BF-FDAD-93F8-7556C6FB5425}"/>
              </a:ext>
            </a:extLst>
          </p:cNvPr>
          <p:cNvSpPr txBox="1">
            <a:spLocks noChangeArrowheads="1"/>
          </p:cNvSpPr>
          <p:nvPr/>
        </p:nvSpPr>
        <p:spPr bwMode="auto">
          <a:xfrm>
            <a:off x="914400" y="304800"/>
            <a:ext cx="6901376"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4000" b="1" dirty="0">
                <a:solidFill>
                  <a:srgbClr val="0066FF"/>
                </a:solidFill>
                <a:latin typeface="+mn-lt"/>
              </a:rPr>
              <a:t>Faithful Study of the Word Will:</a:t>
            </a:r>
          </a:p>
        </p:txBody>
      </p:sp>
      <p:sp>
        <p:nvSpPr>
          <p:cNvPr id="94215" name="Text Box 7">
            <a:extLst>
              <a:ext uri="{FF2B5EF4-FFF2-40B4-BE49-F238E27FC236}">
                <a16:creationId xmlns:a16="http://schemas.microsoft.com/office/drawing/2014/main" id="{445C3B61-F71E-3C89-B784-A6B63F3E3278}"/>
              </a:ext>
            </a:extLst>
          </p:cNvPr>
          <p:cNvSpPr txBox="1">
            <a:spLocks noChangeArrowheads="1"/>
          </p:cNvSpPr>
          <p:nvPr/>
        </p:nvSpPr>
        <p:spPr bwMode="auto">
          <a:xfrm>
            <a:off x="322729" y="1049065"/>
            <a:ext cx="8559800" cy="5504135"/>
          </a:xfrm>
          <a:prstGeom prst="rect">
            <a:avLst/>
          </a:prstGeom>
          <a:noFill/>
          <a:ln w="9525">
            <a:noFill/>
            <a:miter lim="800000"/>
            <a:headEnd/>
            <a:tailEnd/>
          </a:ln>
          <a:effectLst/>
        </p:spPr>
        <p:txBody>
          <a:bodyPr wrap="square">
            <a:spAutoFit/>
          </a:bodyPr>
          <a:lstStyle/>
          <a:p>
            <a:pPr marL="457200" indent="-457200">
              <a:lnSpc>
                <a:spcPct val="160000"/>
              </a:lnSpc>
              <a:buFont typeface="Arial" panose="020B0604020202020204" pitchFamily="34" charset="0"/>
              <a:buChar char="•"/>
              <a:defRPr/>
            </a:pPr>
            <a:r>
              <a:rPr lang="en-US" sz="3200" b="1" dirty="0">
                <a:latin typeface="Arial" charset="0"/>
                <a:cs typeface="+mn-cs"/>
              </a:rPr>
              <a:t>Give greater knowledge </a:t>
            </a:r>
            <a:r>
              <a:rPr lang="en-US" sz="3200" b="1" dirty="0">
                <a:solidFill>
                  <a:srgbClr val="0066FF"/>
                </a:solidFill>
                <a:latin typeface="Arial" charset="0"/>
                <a:cs typeface="+mn-cs"/>
              </a:rPr>
              <a:t>(2 Peter 3:16-18)</a:t>
            </a:r>
          </a:p>
          <a:p>
            <a:pPr marL="457200" indent="-457200">
              <a:lnSpc>
                <a:spcPct val="160000"/>
              </a:lnSpc>
              <a:buFont typeface="Arial" panose="020B0604020202020204" pitchFamily="34" charset="0"/>
              <a:buChar char="•"/>
              <a:defRPr/>
            </a:pPr>
            <a:r>
              <a:rPr lang="en-US" sz="3200" b="1" dirty="0">
                <a:latin typeface="Arial" charset="0"/>
                <a:cs typeface="+mn-cs"/>
              </a:rPr>
              <a:t>Give Wisdom </a:t>
            </a:r>
            <a:r>
              <a:rPr lang="en-US" sz="3200" b="1" dirty="0">
                <a:solidFill>
                  <a:srgbClr val="0066FF"/>
                </a:solidFill>
                <a:latin typeface="Arial" charset="0"/>
                <a:cs typeface="+mn-cs"/>
              </a:rPr>
              <a:t>(2 Timothy 3:15)</a:t>
            </a:r>
          </a:p>
          <a:p>
            <a:pPr marL="457200" indent="-457200">
              <a:lnSpc>
                <a:spcPct val="160000"/>
              </a:lnSpc>
              <a:buFont typeface="Arial" panose="020B0604020202020204" pitchFamily="34" charset="0"/>
              <a:buChar char="•"/>
              <a:defRPr/>
            </a:pPr>
            <a:r>
              <a:rPr lang="en-US" sz="3200" b="1" dirty="0">
                <a:latin typeface="Arial" charset="0"/>
                <a:cs typeface="+mn-cs"/>
              </a:rPr>
              <a:t>Teach and Reprove us </a:t>
            </a:r>
            <a:r>
              <a:rPr lang="en-US" sz="3200" b="1" dirty="0">
                <a:solidFill>
                  <a:srgbClr val="0066FF"/>
                </a:solidFill>
                <a:latin typeface="Arial" charset="0"/>
                <a:cs typeface="+mn-cs"/>
              </a:rPr>
              <a:t>(2 Timothy 3:16)</a:t>
            </a:r>
            <a:endParaRPr lang="en-US" sz="3200" b="1" dirty="0">
              <a:latin typeface="Arial" charset="0"/>
              <a:cs typeface="+mn-cs"/>
            </a:endParaRPr>
          </a:p>
          <a:p>
            <a:pPr marL="457200" indent="-457200">
              <a:lnSpc>
                <a:spcPct val="160000"/>
              </a:lnSpc>
              <a:buFont typeface="Arial" panose="020B0604020202020204" pitchFamily="34" charset="0"/>
              <a:buChar char="•"/>
              <a:defRPr/>
            </a:pPr>
            <a:r>
              <a:rPr lang="en-US" sz="3200" b="1" dirty="0">
                <a:latin typeface="Arial" charset="0"/>
                <a:cs typeface="+mn-cs"/>
              </a:rPr>
              <a:t>Correct &amp; Train us </a:t>
            </a:r>
            <a:r>
              <a:rPr lang="en-US" sz="3200" b="1" dirty="0">
                <a:solidFill>
                  <a:srgbClr val="0066FF"/>
                </a:solidFill>
                <a:latin typeface="Arial" charset="0"/>
                <a:cs typeface="+mn-cs"/>
              </a:rPr>
              <a:t>(2 Timothy 3:16)</a:t>
            </a:r>
          </a:p>
          <a:p>
            <a:pPr marL="457200" indent="-457200">
              <a:lnSpc>
                <a:spcPct val="160000"/>
              </a:lnSpc>
              <a:buFont typeface="Arial" panose="020B0604020202020204" pitchFamily="34" charset="0"/>
              <a:buChar char="•"/>
              <a:defRPr/>
            </a:pPr>
            <a:r>
              <a:rPr lang="en-US" sz="3200" b="1" dirty="0">
                <a:latin typeface="Arial" charset="0"/>
                <a:cs typeface="+mn-cs"/>
              </a:rPr>
              <a:t>Equip us for service </a:t>
            </a:r>
            <a:r>
              <a:rPr lang="en-US" sz="3200" b="1" dirty="0">
                <a:solidFill>
                  <a:srgbClr val="0066FF"/>
                </a:solidFill>
                <a:latin typeface="Arial" charset="0"/>
                <a:cs typeface="+mn-cs"/>
              </a:rPr>
              <a:t>(2 Timothy 3:17)</a:t>
            </a:r>
          </a:p>
          <a:p>
            <a:pPr marL="457200" indent="-457200">
              <a:lnSpc>
                <a:spcPct val="160000"/>
              </a:lnSpc>
              <a:buFont typeface="Arial" panose="020B0604020202020204" pitchFamily="34" charset="0"/>
              <a:buChar char="•"/>
              <a:defRPr/>
            </a:pPr>
            <a:r>
              <a:rPr lang="en-US" sz="3200" b="1" dirty="0">
                <a:latin typeface="Arial" charset="0"/>
                <a:cs typeface="+mn-cs"/>
              </a:rPr>
              <a:t>Prepare us to defend </a:t>
            </a:r>
            <a:r>
              <a:rPr lang="en-US" sz="3200" b="1" dirty="0">
                <a:solidFill>
                  <a:srgbClr val="0066FF"/>
                </a:solidFill>
                <a:latin typeface="Arial" charset="0"/>
                <a:cs typeface="+mn-cs"/>
              </a:rPr>
              <a:t>(1 Peter 3:15)</a:t>
            </a:r>
          </a:p>
          <a:p>
            <a:pPr marL="457200" indent="-457200">
              <a:lnSpc>
                <a:spcPct val="160000"/>
              </a:lnSpc>
              <a:buFont typeface="Arial" panose="020B0604020202020204" pitchFamily="34" charset="0"/>
              <a:buChar char="•"/>
              <a:defRPr/>
            </a:pPr>
            <a:r>
              <a:rPr lang="en-US" sz="3200" b="1" dirty="0">
                <a:latin typeface="Arial" charset="0"/>
                <a:cs typeface="+mn-cs"/>
              </a:rPr>
              <a:t>Discourage sin </a:t>
            </a:r>
            <a:r>
              <a:rPr lang="en-US" sz="3200" b="1" dirty="0">
                <a:solidFill>
                  <a:srgbClr val="0066FF"/>
                </a:solidFill>
                <a:latin typeface="Arial" charset="0"/>
                <a:cs typeface="+mn-cs"/>
              </a:rPr>
              <a:t>(Psalm 119:11)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4215">
                                            <p:txEl>
                                              <p:pRg st="0" end="0"/>
                                            </p:txEl>
                                          </p:spTgt>
                                        </p:tgtEl>
                                        <p:attrNameLst>
                                          <p:attrName>style.visibility</p:attrName>
                                        </p:attrNameLst>
                                      </p:cBhvr>
                                      <p:to>
                                        <p:strVal val="visible"/>
                                      </p:to>
                                    </p:set>
                                    <p:animEffect transition="in" filter="fade">
                                      <p:cBhvr>
                                        <p:cTn id="7" dur="1000"/>
                                        <p:tgtEl>
                                          <p:spTgt spid="94215">
                                            <p:txEl>
                                              <p:pRg st="0" end="0"/>
                                            </p:txEl>
                                          </p:spTgt>
                                        </p:tgtEl>
                                      </p:cBhvr>
                                    </p:animEffect>
                                    <p:anim calcmode="lin" valueType="num">
                                      <p:cBhvr>
                                        <p:cTn id="8" dur="1000" fill="hold"/>
                                        <p:tgtEl>
                                          <p:spTgt spid="942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42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4215">
                                            <p:txEl>
                                              <p:pRg st="1" end="1"/>
                                            </p:txEl>
                                          </p:spTgt>
                                        </p:tgtEl>
                                        <p:attrNameLst>
                                          <p:attrName>style.visibility</p:attrName>
                                        </p:attrNameLst>
                                      </p:cBhvr>
                                      <p:to>
                                        <p:strVal val="visible"/>
                                      </p:to>
                                    </p:set>
                                    <p:animEffect transition="in" filter="fade">
                                      <p:cBhvr>
                                        <p:cTn id="14" dur="1000"/>
                                        <p:tgtEl>
                                          <p:spTgt spid="94215">
                                            <p:txEl>
                                              <p:pRg st="1" end="1"/>
                                            </p:txEl>
                                          </p:spTgt>
                                        </p:tgtEl>
                                      </p:cBhvr>
                                    </p:animEffect>
                                    <p:anim calcmode="lin" valueType="num">
                                      <p:cBhvr>
                                        <p:cTn id="15" dur="1000" fill="hold"/>
                                        <p:tgtEl>
                                          <p:spTgt spid="942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42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4215">
                                            <p:txEl>
                                              <p:pRg st="2" end="2"/>
                                            </p:txEl>
                                          </p:spTgt>
                                        </p:tgtEl>
                                        <p:attrNameLst>
                                          <p:attrName>style.visibility</p:attrName>
                                        </p:attrNameLst>
                                      </p:cBhvr>
                                      <p:to>
                                        <p:strVal val="visible"/>
                                      </p:to>
                                    </p:set>
                                    <p:animEffect transition="in" filter="fade">
                                      <p:cBhvr>
                                        <p:cTn id="21" dur="1000"/>
                                        <p:tgtEl>
                                          <p:spTgt spid="94215">
                                            <p:txEl>
                                              <p:pRg st="2" end="2"/>
                                            </p:txEl>
                                          </p:spTgt>
                                        </p:tgtEl>
                                      </p:cBhvr>
                                    </p:animEffect>
                                    <p:anim calcmode="lin" valueType="num">
                                      <p:cBhvr>
                                        <p:cTn id="22" dur="1000" fill="hold"/>
                                        <p:tgtEl>
                                          <p:spTgt spid="942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42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4215">
                                            <p:txEl>
                                              <p:pRg st="3" end="3"/>
                                            </p:txEl>
                                          </p:spTgt>
                                        </p:tgtEl>
                                        <p:attrNameLst>
                                          <p:attrName>style.visibility</p:attrName>
                                        </p:attrNameLst>
                                      </p:cBhvr>
                                      <p:to>
                                        <p:strVal val="visible"/>
                                      </p:to>
                                    </p:set>
                                    <p:animEffect transition="in" filter="fade">
                                      <p:cBhvr>
                                        <p:cTn id="28" dur="1000"/>
                                        <p:tgtEl>
                                          <p:spTgt spid="94215">
                                            <p:txEl>
                                              <p:pRg st="3" end="3"/>
                                            </p:txEl>
                                          </p:spTgt>
                                        </p:tgtEl>
                                      </p:cBhvr>
                                    </p:animEffect>
                                    <p:anim calcmode="lin" valueType="num">
                                      <p:cBhvr>
                                        <p:cTn id="29" dur="1000" fill="hold"/>
                                        <p:tgtEl>
                                          <p:spTgt spid="942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42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4215">
                                            <p:txEl>
                                              <p:pRg st="4" end="4"/>
                                            </p:txEl>
                                          </p:spTgt>
                                        </p:tgtEl>
                                        <p:attrNameLst>
                                          <p:attrName>style.visibility</p:attrName>
                                        </p:attrNameLst>
                                      </p:cBhvr>
                                      <p:to>
                                        <p:strVal val="visible"/>
                                      </p:to>
                                    </p:set>
                                    <p:animEffect transition="in" filter="fade">
                                      <p:cBhvr>
                                        <p:cTn id="35" dur="1000"/>
                                        <p:tgtEl>
                                          <p:spTgt spid="94215">
                                            <p:txEl>
                                              <p:pRg st="4" end="4"/>
                                            </p:txEl>
                                          </p:spTgt>
                                        </p:tgtEl>
                                      </p:cBhvr>
                                    </p:animEffect>
                                    <p:anim calcmode="lin" valueType="num">
                                      <p:cBhvr>
                                        <p:cTn id="36" dur="1000" fill="hold"/>
                                        <p:tgtEl>
                                          <p:spTgt spid="9421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42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4215">
                                            <p:txEl>
                                              <p:pRg st="5" end="5"/>
                                            </p:txEl>
                                          </p:spTgt>
                                        </p:tgtEl>
                                        <p:attrNameLst>
                                          <p:attrName>style.visibility</p:attrName>
                                        </p:attrNameLst>
                                      </p:cBhvr>
                                      <p:to>
                                        <p:strVal val="visible"/>
                                      </p:to>
                                    </p:set>
                                    <p:animEffect transition="in" filter="fade">
                                      <p:cBhvr>
                                        <p:cTn id="42" dur="1000"/>
                                        <p:tgtEl>
                                          <p:spTgt spid="94215">
                                            <p:txEl>
                                              <p:pRg st="5" end="5"/>
                                            </p:txEl>
                                          </p:spTgt>
                                        </p:tgtEl>
                                      </p:cBhvr>
                                    </p:animEffect>
                                    <p:anim calcmode="lin" valueType="num">
                                      <p:cBhvr>
                                        <p:cTn id="43" dur="1000" fill="hold"/>
                                        <p:tgtEl>
                                          <p:spTgt spid="9421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421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4215">
                                            <p:txEl>
                                              <p:pRg st="6" end="6"/>
                                            </p:txEl>
                                          </p:spTgt>
                                        </p:tgtEl>
                                        <p:attrNameLst>
                                          <p:attrName>style.visibility</p:attrName>
                                        </p:attrNameLst>
                                      </p:cBhvr>
                                      <p:to>
                                        <p:strVal val="visible"/>
                                      </p:to>
                                    </p:set>
                                    <p:animEffect transition="in" filter="fade">
                                      <p:cBhvr>
                                        <p:cTn id="49" dur="1000"/>
                                        <p:tgtEl>
                                          <p:spTgt spid="94215">
                                            <p:txEl>
                                              <p:pRg st="6" end="6"/>
                                            </p:txEl>
                                          </p:spTgt>
                                        </p:tgtEl>
                                      </p:cBhvr>
                                    </p:animEffect>
                                    <p:anim calcmode="lin" valueType="num">
                                      <p:cBhvr>
                                        <p:cTn id="50" dur="1000" fill="hold"/>
                                        <p:tgtEl>
                                          <p:spTgt spid="9421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9421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a:extLst>
              <a:ext uri="{FF2B5EF4-FFF2-40B4-BE49-F238E27FC236}">
                <a16:creationId xmlns:a16="http://schemas.microsoft.com/office/drawing/2014/main" id="{9D016A9F-801E-AD91-0CF6-BE4FEC2CF0FD}"/>
              </a:ext>
            </a:extLst>
          </p:cNvPr>
          <p:cNvSpPr txBox="1">
            <a:spLocks noChangeArrowheads="1"/>
          </p:cNvSpPr>
          <p:nvPr/>
        </p:nvSpPr>
        <p:spPr bwMode="auto">
          <a:xfrm>
            <a:off x="1506792" y="685800"/>
            <a:ext cx="61722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000" b="1" dirty="0"/>
              <a:t>Diligent and Faithful Study</a:t>
            </a:r>
          </a:p>
        </p:txBody>
      </p:sp>
      <p:sp>
        <p:nvSpPr>
          <p:cNvPr id="12291" name="Text Box 6">
            <a:extLst>
              <a:ext uri="{FF2B5EF4-FFF2-40B4-BE49-F238E27FC236}">
                <a16:creationId xmlns:a16="http://schemas.microsoft.com/office/drawing/2014/main" id="{6EA1B9C4-2DDB-B9F2-A32F-79E0B8213684}"/>
              </a:ext>
            </a:extLst>
          </p:cNvPr>
          <p:cNvSpPr txBox="1">
            <a:spLocks noChangeArrowheads="1"/>
          </p:cNvSpPr>
          <p:nvPr/>
        </p:nvSpPr>
        <p:spPr bwMode="auto">
          <a:xfrm>
            <a:off x="2388212" y="1752600"/>
            <a:ext cx="378020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5400" dirty="0">
                <a:latin typeface="+mn-lt"/>
              </a:rPr>
              <a:t>Not new</a:t>
            </a:r>
          </a:p>
          <a:p>
            <a:pPr algn="ctr" eaLnBrk="1" hangingPunct="1"/>
            <a:r>
              <a:rPr lang="en-US" altLang="en-US" sz="5400" dirty="0">
                <a:latin typeface="+mn-lt"/>
              </a:rPr>
              <a:t>Not quick</a:t>
            </a:r>
          </a:p>
          <a:p>
            <a:pPr algn="ctr" eaLnBrk="1" hangingPunct="1"/>
            <a:r>
              <a:rPr lang="en-US" altLang="en-US" sz="5400" dirty="0">
                <a:latin typeface="+mn-lt"/>
              </a:rPr>
              <a:t>Not amazing</a:t>
            </a:r>
          </a:p>
        </p:txBody>
      </p:sp>
      <p:sp>
        <p:nvSpPr>
          <p:cNvPr id="96263" name="Rectangle 7">
            <a:extLst>
              <a:ext uri="{FF2B5EF4-FFF2-40B4-BE49-F238E27FC236}">
                <a16:creationId xmlns:a16="http://schemas.microsoft.com/office/drawing/2014/main" id="{6A8A5018-0D95-FB17-2322-2D6759892F99}"/>
              </a:ext>
            </a:extLst>
          </p:cNvPr>
          <p:cNvSpPr>
            <a:spLocks noChangeArrowheads="1"/>
          </p:cNvSpPr>
          <p:nvPr/>
        </p:nvSpPr>
        <p:spPr bwMode="auto">
          <a:xfrm>
            <a:off x="0" y="5486400"/>
            <a:ext cx="9144000" cy="1371600"/>
          </a:xfrm>
          <a:prstGeom prst="rect">
            <a:avLst/>
          </a:prstGeom>
          <a:solidFill>
            <a:schemeClr val="accent1"/>
          </a:solidFill>
          <a:ln w="9525">
            <a:solidFill>
              <a:schemeClr val="tx1"/>
            </a:solidFill>
            <a:miter lim="800000"/>
            <a:headEnd/>
            <a:tailEnd/>
          </a:ln>
          <a:effectLst/>
        </p:spPr>
        <p:txBody>
          <a:bodyPr wrap="none" anchor="ctr"/>
          <a:lstStyle/>
          <a:p>
            <a:pPr algn="ctr">
              <a:defRPr/>
            </a:pPr>
            <a:r>
              <a:rPr lang="en-US" sz="4400">
                <a:solidFill>
                  <a:schemeClr val="bg1"/>
                </a:solidFill>
                <a:effectLst>
                  <a:outerShdw blurRad="38100" dist="38100" dir="2700000" algn="tl">
                    <a:srgbClr val="000000"/>
                  </a:outerShdw>
                </a:effectLst>
                <a:cs typeface="+mn-cs"/>
              </a:rPr>
              <a:t>A simple means of spiritual growth!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a:extLst>
              <a:ext uri="{FF2B5EF4-FFF2-40B4-BE49-F238E27FC236}">
                <a16:creationId xmlns:a16="http://schemas.microsoft.com/office/drawing/2014/main" id="{21D3A807-C046-8E7A-0D5F-9DEB4B789722}"/>
              </a:ext>
            </a:extLst>
          </p:cNvPr>
          <p:cNvSpPr>
            <a:spLocks noChangeArrowheads="1" noChangeShapeType="1" noTextEdit="1"/>
          </p:cNvSpPr>
          <p:nvPr/>
        </p:nvSpPr>
        <p:spPr bwMode="auto">
          <a:xfrm>
            <a:off x="914400" y="152400"/>
            <a:ext cx="6858000" cy="22098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13315" name="AutoShape 3" descr="Purple mesh">
            <a:extLst>
              <a:ext uri="{FF2B5EF4-FFF2-40B4-BE49-F238E27FC236}">
                <a16:creationId xmlns:a16="http://schemas.microsoft.com/office/drawing/2014/main" id="{127B954C-90C3-8F46-629D-712F2E0E1BCF}"/>
              </a:ext>
            </a:extLst>
          </p:cNvPr>
          <p:cNvSpPr>
            <a:spLocks noChangeArrowheads="1"/>
          </p:cNvSpPr>
          <p:nvPr/>
        </p:nvSpPr>
        <p:spPr bwMode="auto">
          <a:xfrm>
            <a:off x="990600" y="26670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13316" name="AutoShape 4" descr="Purple mesh">
            <a:extLst>
              <a:ext uri="{FF2B5EF4-FFF2-40B4-BE49-F238E27FC236}">
                <a16:creationId xmlns:a16="http://schemas.microsoft.com/office/drawing/2014/main" id="{6A5FB530-5C70-40B2-1A93-88A7F8A97974}"/>
              </a:ext>
            </a:extLst>
          </p:cNvPr>
          <p:cNvSpPr>
            <a:spLocks noChangeArrowheads="1"/>
          </p:cNvSpPr>
          <p:nvPr/>
        </p:nvSpPr>
        <p:spPr bwMode="auto">
          <a:xfrm>
            <a:off x="990600" y="35814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4" descr="Purple mesh">
            <a:extLst>
              <a:ext uri="{FF2B5EF4-FFF2-40B4-BE49-F238E27FC236}">
                <a16:creationId xmlns:a16="http://schemas.microsoft.com/office/drawing/2014/main" id="{8FEBBA66-C57B-DAAE-49E7-D92AA25FCF44}"/>
              </a:ext>
            </a:extLst>
          </p:cNvPr>
          <p:cNvSpPr>
            <a:spLocks noChangeArrowheads="1"/>
          </p:cNvSpPr>
          <p:nvPr/>
        </p:nvSpPr>
        <p:spPr bwMode="auto">
          <a:xfrm>
            <a:off x="876300" y="268941"/>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pic>
        <p:nvPicPr>
          <p:cNvPr id="14339" name="Picture 12" descr="u1xlnvju[1]">
            <a:extLst>
              <a:ext uri="{FF2B5EF4-FFF2-40B4-BE49-F238E27FC236}">
                <a16:creationId xmlns:a16="http://schemas.microsoft.com/office/drawing/2014/main" id="{B9701351-77C6-7979-3212-4B8F61B6093B}"/>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5802313" y="1905000"/>
            <a:ext cx="33416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13" descr="j0178883">
            <a:extLst>
              <a:ext uri="{FF2B5EF4-FFF2-40B4-BE49-F238E27FC236}">
                <a16:creationId xmlns:a16="http://schemas.microsoft.com/office/drawing/2014/main" id="{15AFFDF2-CBAF-588C-1BB7-5CB824ED2D3E}"/>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0" y="1905000"/>
            <a:ext cx="32940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14">
            <a:extLst>
              <a:ext uri="{FF2B5EF4-FFF2-40B4-BE49-F238E27FC236}">
                <a16:creationId xmlns:a16="http://schemas.microsoft.com/office/drawing/2014/main" id="{7B38E575-19A5-A233-13B5-ED03EF24AA58}"/>
              </a:ext>
            </a:extLst>
          </p:cNvPr>
          <p:cNvSpPr>
            <a:spLocks noChangeArrowheads="1"/>
          </p:cNvSpPr>
          <p:nvPr/>
        </p:nvSpPr>
        <p:spPr bwMode="auto">
          <a:xfrm>
            <a:off x="3276600" y="1905000"/>
            <a:ext cx="2590800" cy="49530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42" name="Text Box 15">
            <a:extLst>
              <a:ext uri="{FF2B5EF4-FFF2-40B4-BE49-F238E27FC236}">
                <a16:creationId xmlns:a16="http://schemas.microsoft.com/office/drawing/2014/main" id="{1559A8A1-7F33-D128-082F-0AECB89072FC}"/>
              </a:ext>
            </a:extLst>
          </p:cNvPr>
          <p:cNvSpPr txBox="1">
            <a:spLocks noChangeArrowheads="1"/>
          </p:cNvSpPr>
          <p:nvPr/>
        </p:nvSpPr>
        <p:spPr bwMode="auto">
          <a:xfrm>
            <a:off x="1219200" y="2286000"/>
            <a:ext cx="4665663"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Regular time of prayer</a:t>
            </a:r>
          </a:p>
        </p:txBody>
      </p:sp>
      <p:sp>
        <p:nvSpPr>
          <p:cNvPr id="71696" name="Rectangle 16">
            <a:extLst>
              <a:ext uri="{FF2B5EF4-FFF2-40B4-BE49-F238E27FC236}">
                <a16:creationId xmlns:a16="http://schemas.microsoft.com/office/drawing/2014/main" id="{B048B967-70C2-66BB-6134-CCEEC5B759CC}"/>
              </a:ext>
            </a:extLst>
          </p:cNvPr>
          <p:cNvSpPr>
            <a:spLocks noChangeArrowheads="1"/>
          </p:cNvSpPr>
          <p:nvPr/>
        </p:nvSpPr>
        <p:spPr bwMode="auto">
          <a:xfrm>
            <a:off x="609600" y="3011488"/>
            <a:ext cx="7848600" cy="3541712"/>
          </a:xfrm>
          <a:prstGeom prst="rect">
            <a:avLst/>
          </a:prstGeom>
          <a:solidFill>
            <a:schemeClr val="accent1">
              <a:alpha val="56000"/>
            </a:schemeClr>
          </a:solidFill>
          <a:ln w="9525">
            <a:solidFill>
              <a:schemeClr val="tx1"/>
            </a:solidFill>
            <a:miter lim="800000"/>
            <a:headEnd/>
            <a:tailEnd/>
          </a:ln>
          <a:effectLst/>
        </p:spPr>
        <p:txBody>
          <a:bodyPr wrap="none" anchor="ctr"/>
          <a:lstStyle/>
          <a:p>
            <a:pPr algn="ctr">
              <a:lnSpc>
                <a:spcPct val="120000"/>
              </a:lnSpc>
              <a:defRPr/>
            </a:pPr>
            <a:r>
              <a:rPr lang="en-US" sz="2800" dirty="0">
                <a:solidFill>
                  <a:schemeClr val="bg1"/>
                </a:solidFill>
                <a:effectLst>
                  <a:outerShdw blurRad="38100" dist="38100" dir="2700000" algn="tl">
                    <a:srgbClr val="000000"/>
                  </a:outerShdw>
                </a:effectLst>
                <a:latin typeface="Arial" charset="0"/>
                <a:cs typeface="+mn-cs"/>
              </a:rPr>
              <a:t>Psalm 55:16-17 – Evening, morning, and noon</a:t>
            </a:r>
          </a:p>
          <a:p>
            <a:pPr algn="ctr">
              <a:lnSpc>
                <a:spcPct val="120000"/>
              </a:lnSpc>
              <a:defRPr/>
            </a:pPr>
            <a:r>
              <a:rPr lang="en-US" sz="2800" dirty="0">
                <a:solidFill>
                  <a:schemeClr val="bg1"/>
                </a:solidFill>
                <a:effectLst>
                  <a:outerShdw blurRad="38100" dist="38100" dir="2700000" algn="tl">
                    <a:srgbClr val="000000"/>
                  </a:outerShdw>
                </a:effectLst>
                <a:latin typeface="Arial" charset="0"/>
                <a:cs typeface="+mn-cs"/>
              </a:rPr>
              <a:t>Daniel 6:10 – Three times a day</a:t>
            </a:r>
          </a:p>
          <a:p>
            <a:pPr algn="ctr">
              <a:lnSpc>
                <a:spcPct val="120000"/>
              </a:lnSpc>
              <a:defRPr/>
            </a:pPr>
            <a:r>
              <a:rPr lang="en-US" sz="2800" dirty="0">
                <a:solidFill>
                  <a:schemeClr val="bg1"/>
                </a:solidFill>
                <a:effectLst>
                  <a:outerShdw blurRad="38100" dist="38100" dir="2700000" algn="tl">
                    <a:srgbClr val="000000"/>
                  </a:outerShdw>
                </a:effectLst>
                <a:latin typeface="Arial" charset="0"/>
                <a:cs typeface="+mn-cs"/>
              </a:rPr>
              <a:t>Luke 18:1 – Always ought to pray</a:t>
            </a:r>
          </a:p>
          <a:p>
            <a:pPr algn="ctr">
              <a:lnSpc>
                <a:spcPct val="120000"/>
              </a:lnSpc>
              <a:defRPr/>
            </a:pPr>
            <a:r>
              <a:rPr lang="en-US" sz="2800" dirty="0">
                <a:solidFill>
                  <a:schemeClr val="bg1"/>
                </a:solidFill>
                <a:effectLst>
                  <a:outerShdw blurRad="38100" dist="38100" dir="2700000" algn="tl">
                    <a:srgbClr val="000000"/>
                  </a:outerShdw>
                </a:effectLst>
                <a:latin typeface="Arial" charset="0"/>
                <a:cs typeface="+mn-cs"/>
              </a:rPr>
              <a:t>1 Thessalonians 5:17-18 – Pray without ceasing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fade">
                                      <p:cBhvr>
                                        <p:cTn id="7" dur="1000"/>
                                        <p:tgtEl>
                                          <p:spTgt spid="14342"/>
                                        </p:tgtEl>
                                      </p:cBhvr>
                                    </p:animEffect>
                                    <p:anim calcmode="lin" valueType="num">
                                      <p:cBhvr>
                                        <p:cTn id="8" dur="1000" fill="hold"/>
                                        <p:tgtEl>
                                          <p:spTgt spid="14342"/>
                                        </p:tgtEl>
                                        <p:attrNameLst>
                                          <p:attrName>ppt_x</p:attrName>
                                        </p:attrNameLst>
                                      </p:cBhvr>
                                      <p:tavLst>
                                        <p:tav tm="0">
                                          <p:val>
                                            <p:strVal val="#ppt_x"/>
                                          </p:val>
                                        </p:tav>
                                        <p:tav tm="100000">
                                          <p:val>
                                            <p:strVal val="#ppt_x"/>
                                          </p:val>
                                        </p:tav>
                                      </p:tavLst>
                                    </p:anim>
                                    <p:anim calcmode="lin" valueType="num">
                                      <p:cBhvr>
                                        <p:cTn id="9" dur="1000" fill="hold"/>
                                        <p:tgtEl>
                                          <p:spTgt spid="1434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696">
                                            <p:bg/>
                                          </p:spTgt>
                                        </p:tgtEl>
                                        <p:attrNameLst>
                                          <p:attrName>style.visibility</p:attrName>
                                        </p:attrNameLst>
                                      </p:cBhvr>
                                      <p:to>
                                        <p:strVal val="visible"/>
                                      </p:to>
                                    </p:set>
                                    <p:animEffect transition="in" filter="fade">
                                      <p:cBhvr>
                                        <p:cTn id="14" dur="1000"/>
                                        <p:tgtEl>
                                          <p:spTgt spid="71696">
                                            <p:bg/>
                                          </p:spTgt>
                                        </p:tgtEl>
                                      </p:cBhvr>
                                    </p:animEffect>
                                    <p:anim calcmode="lin" valueType="num">
                                      <p:cBhvr>
                                        <p:cTn id="15" dur="1000" fill="hold"/>
                                        <p:tgtEl>
                                          <p:spTgt spid="71696">
                                            <p:bg/>
                                          </p:spTgt>
                                        </p:tgtEl>
                                        <p:attrNameLst>
                                          <p:attrName>ppt_x</p:attrName>
                                        </p:attrNameLst>
                                      </p:cBhvr>
                                      <p:tavLst>
                                        <p:tav tm="0">
                                          <p:val>
                                            <p:strVal val="#ppt_x"/>
                                          </p:val>
                                        </p:tav>
                                        <p:tav tm="100000">
                                          <p:val>
                                            <p:strVal val="#ppt_x"/>
                                          </p:val>
                                        </p:tav>
                                      </p:tavLst>
                                    </p:anim>
                                    <p:anim calcmode="lin" valueType="num">
                                      <p:cBhvr>
                                        <p:cTn id="16" dur="1000" fill="hold"/>
                                        <p:tgtEl>
                                          <p:spTgt spid="71696">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1696">
                                            <p:txEl>
                                              <p:pRg st="0" end="0"/>
                                            </p:txEl>
                                          </p:spTgt>
                                        </p:tgtEl>
                                        <p:attrNameLst>
                                          <p:attrName>style.visibility</p:attrName>
                                        </p:attrNameLst>
                                      </p:cBhvr>
                                      <p:to>
                                        <p:strVal val="visible"/>
                                      </p:to>
                                    </p:set>
                                    <p:animEffect transition="in" filter="fade">
                                      <p:cBhvr>
                                        <p:cTn id="19" dur="1000"/>
                                        <p:tgtEl>
                                          <p:spTgt spid="71696">
                                            <p:txEl>
                                              <p:pRg st="0" end="0"/>
                                            </p:txEl>
                                          </p:spTgt>
                                        </p:tgtEl>
                                      </p:cBhvr>
                                    </p:animEffect>
                                    <p:anim calcmode="lin" valueType="num">
                                      <p:cBhvr>
                                        <p:cTn id="20" dur="1000" fill="hold"/>
                                        <p:tgtEl>
                                          <p:spTgt spid="7169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169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1696">
                                            <p:txEl>
                                              <p:pRg st="1" end="1"/>
                                            </p:txEl>
                                          </p:spTgt>
                                        </p:tgtEl>
                                        <p:attrNameLst>
                                          <p:attrName>style.visibility</p:attrName>
                                        </p:attrNameLst>
                                      </p:cBhvr>
                                      <p:to>
                                        <p:strVal val="visible"/>
                                      </p:to>
                                    </p:set>
                                    <p:animEffect transition="in" filter="fade">
                                      <p:cBhvr>
                                        <p:cTn id="26" dur="1000"/>
                                        <p:tgtEl>
                                          <p:spTgt spid="71696">
                                            <p:txEl>
                                              <p:pRg st="1" end="1"/>
                                            </p:txEl>
                                          </p:spTgt>
                                        </p:tgtEl>
                                      </p:cBhvr>
                                    </p:animEffect>
                                    <p:anim calcmode="lin" valueType="num">
                                      <p:cBhvr>
                                        <p:cTn id="27" dur="1000" fill="hold"/>
                                        <p:tgtEl>
                                          <p:spTgt spid="7169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7169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1696">
                                            <p:txEl>
                                              <p:pRg st="2" end="2"/>
                                            </p:txEl>
                                          </p:spTgt>
                                        </p:tgtEl>
                                        <p:attrNameLst>
                                          <p:attrName>style.visibility</p:attrName>
                                        </p:attrNameLst>
                                      </p:cBhvr>
                                      <p:to>
                                        <p:strVal val="visible"/>
                                      </p:to>
                                    </p:set>
                                    <p:animEffect transition="in" filter="fade">
                                      <p:cBhvr>
                                        <p:cTn id="33" dur="1000"/>
                                        <p:tgtEl>
                                          <p:spTgt spid="71696">
                                            <p:txEl>
                                              <p:pRg st="2" end="2"/>
                                            </p:txEl>
                                          </p:spTgt>
                                        </p:tgtEl>
                                      </p:cBhvr>
                                    </p:animEffect>
                                    <p:anim calcmode="lin" valueType="num">
                                      <p:cBhvr>
                                        <p:cTn id="34" dur="1000" fill="hold"/>
                                        <p:tgtEl>
                                          <p:spTgt spid="71696">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7169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71696">
                                            <p:txEl>
                                              <p:pRg st="3" end="3"/>
                                            </p:txEl>
                                          </p:spTgt>
                                        </p:tgtEl>
                                        <p:attrNameLst>
                                          <p:attrName>style.visibility</p:attrName>
                                        </p:attrNameLst>
                                      </p:cBhvr>
                                      <p:to>
                                        <p:strVal val="visible"/>
                                      </p:to>
                                    </p:set>
                                    <p:animEffect transition="in" filter="fade">
                                      <p:cBhvr>
                                        <p:cTn id="40" dur="1000"/>
                                        <p:tgtEl>
                                          <p:spTgt spid="71696">
                                            <p:txEl>
                                              <p:pRg st="3" end="3"/>
                                            </p:txEl>
                                          </p:spTgt>
                                        </p:tgtEl>
                                      </p:cBhvr>
                                    </p:animEffect>
                                    <p:anim calcmode="lin" valueType="num">
                                      <p:cBhvr>
                                        <p:cTn id="41" dur="1000" fill="hold"/>
                                        <p:tgtEl>
                                          <p:spTgt spid="7169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7169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71696"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descr="Purple mesh">
            <a:extLst>
              <a:ext uri="{FF2B5EF4-FFF2-40B4-BE49-F238E27FC236}">
                <a16:creationId xmlns:a16="http://schemas.microsoft.com/office/drawing/2014/main" id="{42B22868-C163-D24D-77C8-4228CCAA8D91}"/>
              </a:ext>
            </a:extLst>
          </p:cNvPr>
          <p:cNvSpPr>
            <a:spLocks noChangeArrowheads="1"/>
          </p:cNvSpPr>
          <p:nvPr/>
        </p:nvSpPr>
        <p:spPr bwMode="auto">
          <a:xfrm>
            <a:off x="876300" y="304800"/>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pic>
        <p:nvPicPr>
          <p:cNvPr id="15363" name="Picture 3" descr="u1xlnvju[1]">
            <a:extLst>
              <a:ext uri="{FF2B5EF4-FFF2-40B4-BE49-F238E27FC236}">
                <a16:creationId xmlns:a16="http://schemas.microsoft.com/office/drawing/2014/main" id="{132D365D-5115-2899-4949-4269E779C3D0}"/>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5802313" y="1905000"/>
            <a:ext cx="33416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descr="j0178883">
            <a:extLst>
              <a:ext uri="{FF2B5EF4-FFF2-40B4-BE49-F238E27FC236}">
                <a16:creationId xmlns:a16="http://schemas.microsoft.com/office/drawing/2014/main" id="{035FBFAE-DE1B-3EB8-D0F7-CD7DF91669F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0" y="1905000"/>
            <a:ext cx="32940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5">
            <a:extLst>
              <a:ext uri="{FF2B5EF4-FFF2-40B4-BE49-F238E27FC236}">
                <a16:creationId xmlns:a16="http://schemas.microsoft.com/office/drawing/2014/main" id="{78480744-2552-00D6-4210-07D22A03E9FA}"/>
              </a:ext>
            </a:extLst>
          </p:cNvPr>
          <p:cNvSpPr>
            <a:spLocks noChangeArrowheads="1"/>
          </p:cNvSpPr>
          <p:nvPr/>
        </p:nvSpPr>
        <p:spPr bwMode="auto">
          <a:xfrm>
            <a:off x="3276600" y="1905000"/>
            <a:ext cx="2590800" cy="49530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66" name="Text Box 6">
            <a:extLst>
              <a:ext uri="{FF2B5EF4-FFF2-40B4-BE49-F238E27FC236}">
                <a16:creationId xmlns:a16="http://schemas.microsoft.com/office/drawing/2014/main" id="{9767218F-E30F-6FA3-F44D-0BB218C017AD}"/>
              </a:ext>
            </a:extLst>
          </p:cNvPr>
          <p:cNvSpPr txBox="1">
            <a:spLocks noChangeArrowheads="1"/>
          </p:cNvSpPr>
          <p:nvPr/>
        </p:nvSpPr>
        <p:spPr bwMode="auto">
          <a:xfrm>
            <a:off x="1143000" y="1981200"/>
            <a:ext cx="6823278" cy="1308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Regular time of prayer</a:t>
            </a:r>
          </a:p>
          <a:p>
            <a:pPr eaLnBrk="1" hangingPunct="1">
              <a:lnSpc>
                <a:spcPct val="130000"/>
              </a:lnSpc>
            </a:pPr>
            <a:r>
              <a:rPr lang="en-US" altLang="en-US" sz="3200" b="1" dirty="0"/>
              <a:t>B. Make and schedule time for prayer</a:t>
            </a:r>
          </a:p>
        </p:txBody>
      </p:sp>
      <p:sp>
        <p:nvSpPr>
          <p:cNvPr id="15367" name="Rectangle 7">
            <a:extLst>
              <a:ext uri="{FF2B5EF4-FFF2-40B4-BE49-F238E27FC236}">
                <a16:creationId xmlns:a16="http://schemas.microsoft.com/office/drawing/2014/main" id="{7EE83569-D339-C0FA-C3B7-B171D92FD7AE}"/>
              </a:ext>
            </a:extLst>
          </p:cNvPr>
          <p:cNvSpPr>
            <a:spLocks noChangeArrowheads="1"/>
          </p:cNvSpPr>
          <p:nvPr/>
        </p:nvSpPr>
        <p:spPr bwMode="auto">
          <a:xfrm>
            <a:off x="609600" y="3581400"/>
            <a:ext cx="3505200" cy="3124200"/>
          </a:xfrm>
          <a:prstGeom prst="rect">
            <a:avLst/>
          </a:prstGeom>
          <a:solidFill>
            <a:schemeClr val="tx2">
              <a:alpha val="56000"/>
            </a:schemeClr>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u="sng" dirty="0">
                <a:solidFill>
                  <a:srgbClr val="FFFF99"/>
                </a:solidFill>
                <a:latin typeface="Arial" panose="020B0604020202020204" pitchFamily="34" charset="0"/>
              </a:rPr>
              <a:t>Mark 1:35</a:t>
            </a:r>
          </a:p>
          <a:p>
            <a:pPr algn="ctr" eaLnBrk="1" hangingPunct="1"/>
            <a:endParaRPr lang="en-US" altLang="en-US" sz="3200" b="1" u="sng" dirty="0">
              <a:solidFill>
                <a:srgbClr val="FFFF99"/>
              </a:solidFill>
              <a:latin typeface="Arial" panose="020B0604020202020204" pitchFamily="34" charset="0"/>
            </a:endParaRPr>
          </a:p>
          <a:p>
            <a:pPr algn="ctr" eaLnBrk="1" hangingPunct="1"/>
            <a:r>
              <a:rPr lang="en-US" altLang="en-US" dirty="0">
                <a:solidFill>
                  <a:schemeClr val="bg1"/>
                </a:solidFill>
                <a:latin typeface="Arial" panose="020B0604020202020204" pitchFamily="34" charset="0"/>
              </a:rPr>
              <a:t>Jesus got up early</a:t>
            </a:r>
          </a:p>
          <a:p>
            <a:pPr algn="ctr" eaLnBrk="1" hangingPunct="1"/>
            <a:r>
              <a:rPr lang="en-US" altLang="en-US" dirty="0">
                <a:solidFill>
                  <a:schemeClr val="bg1"/>
                </a:solidFill>
                <a:latin typeface="Arial" panose="020B0604020202020204" pitchFamily="34" charset="0"/>
              </a:rPr>
              <a:t>just to go pray</a:t>
            </a:r>
          </a:p>
        </p:txBody>
      </p:sp>
      <p:sp>
        <p:nvSpPr>
          <p:cNvPr id="15368" name="Rectangle 8">
            <a:extLst>
              <a:ext uri="{FF2B5EF4-FFF2-40B4-BE49-F238E27FC236}">
                <a16:creationId xmlns:a16="http://schemas.microsoft.com/office/drawing/2014/main" id="{1A85617D-DC8A-B571-CBFF-CD613DA10FF0}"/>
              </a:ext>
            </a:extLst>
          </p:cNvPr>
          <p:cNvSpPr>
            <a:spLocks noChangeArrowheads="1"/>
          </p:cNvSpPr>
          <p:nvPr/>
        </p:nvSpPr>
        <p:spPr bwMode="auto">
          <a:xfrm>
            <a:off x="4953000" y="3581400"/>
            <a:ext cx="3276600" cy="3124200"/>
          </a:xfrm>
          <a:prstGeom prst="rect">
            <a:avLst/>
          </a:prstGeom>
          <a:solidFill>
            <a:schemeClr val="tx2">
              <a:alpha val="56000"/>
            </a:schemeClr>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u="sng" dirty="0">
                <a:solidFill>
                  <a:srgbClr val="FFFF99"/>
                </a:solidFill>
                <a:latin typeface="Arial" panose="020B0604020202020204" pitchFamily="34" charset="0"/>
              </a:rPr>
              <a:t>Luke 6:12</a:t>
            </a:r>
          </a:p>
          <a:p>
            <a:pPr algn="ctr" eaLnBrk="1" hangingPunct="1"/>
            <a:endParaRPr lang="en-US" altLang="en-US" sz="3200" b="1" u="sng" dirty="0">
              <a:solidFill>
                <a:srgbClr val="FFFF99"/>
              </a:solidFill>
              <a:latin typeface="Arial" panose="020B0604020202020204" pitchFamily="34" charset="0"/>
            </a:endParaRPr>
          </a:p>
          <a:p>
            <a:pPr algn="ctr" eaLnBrk="1" hangingPunct="1"/>
            <a:r>
              <a:rPr lang="en-US" altLang="en-US" dirty="0">
                <a:solidFill>
                  <a:schemeClr val="bg1"/>
                </a:solidFill>
                <a:latin typeface="Arial" panose="020B0604020202020204" pitchFamily="34" charset="0"/>
              </a:rPr>
              <a:t>Jesus went to a</a:t>
            </a:r>
          </a:p>
          <a:p>
            <a:pPr algn="ctr" eaLnBrk="1" hangingPunct="1"/>
            <a:r>
              <a:rPr lang="en-US" altLang="en-US" dirty="0">
                <a:solidFill>
                  <a:schemeClr val="bg1"/>
                </a:solidFill>
                <a:latin typeface="Arial" panose="020B0604020202020204" pitchFamily="34" charset="0"/>
              </a:rPr>
              <a:t>mountain to pray </a:t>
            </a:r>
          </a:p>
          <a:p>
            <a:pPr algn="ctr" eaLnBrk="1" hangingPunct="1"/>
            <a:r>
              <a:rPr lang="en-US" altLang="en-US" dirty="0">
                <a:solidFill>
                  <a:schemeClr val="bg1"/>
                </a:solidFill>
                <a:latin typeface="Arial" panose="020B0604020202020204" pitchFamily="34" charset="0"/>
              </a:rPr>
              <a:t>and stayed all night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6">
                                            <p:txEl>
                                              <p:pRg st="0" end="0"/>
                                            </p:txEl>
                                          </p:spTgt>
                                        </p:tgtEl>
                                        <p:attrNameLst>
                                          <p:attrName>style.visibility</p:attrName>
                                        </p:attrNameLst>
                                      </p:cBhvr>
                                      <p:to>
                                        <p:strVal val="visible"/>
                                      </p:to>
                                    </p:set>
                                    <p:animEffect transition="in" filter="fade">
                                      <p:cBhvr>
                                        <p:cTn id="7" dur="1000"/>
                                        <p:tgtEl>
                                          <p:spTgt spid="15366">
                                            <p:txEl>
                                              <p:pRg st="0" end="0"/>
                                            </p:txEl>
                                          </p:spTgt>
                                        </p:tgtEl>
                                      </p:cBhvr>
                                    </p:animEffect>
                                    <p:anim calcmode="lin" valueType="num">
                                      <p:cBhvr>
                                        <p:cTn id="8" dur="1000" fill="hold"/>
                                        <p:tgtEl>
                                          <p:spTgt spid="1536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6">
                                            <p:txEl>
                                              <p:pRg st="1" end="1"/>
                                            </p:txEl>
                                          </p:spTgt>
                                        </p:tgtEl>
                                        <p:attrNameLst>
                                          <p:attrName>style.visibility</p:attrName>
                                        </p:attrNameLst>
                                      </p:cBhvr>
                                      <p:to>
                                        <p:strVal val="visible"/>
                                      </p:to>
                                    </p:set>
                                    <p:animEffect transition="in" filter="fade">
                                      <p:cBhvr>
                                        <p:cTn id="14" dur="1000"/>
                                        <p:tgtEl>
                                          <p:spTgt spid="15366">
                                            <p:txEl>
                                              <p:pRg st="1" end="1"/>
                                            </p:txEl>
                                          </p:spTgt>
                                        </p:tgtEl>
                                      </p:cBhvr>
                                    </p:animEffect>
                                    <p:anim calcmode="lin" valueType="num">
                                      <p:cBhvr>
                                        <p:cTn id="15" dur="1000" fill="hold"/>
                                        <p:tgtEl>
                                          <p:spTgt spid="1536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7"/>
                                        </p:tgtEl>
                                        <p:attrNameLst>
                                          <p:attrName>style.visibility</p:attrName>
                                        </p:attrNameLst>
                                      </p:cBhvr>
                                      <p:to>
                                        <p:strVal val="visible"/>
                                      </p:to>
                                    </p:set>
                                    <p:animEffect transition="in" filter="fade">
                                      <p:cBhvr>
                                        <p:cTn id="21" dur="1000"/>
                                        <p:tgtEl>
                                          <p:spTgt spid="15367"/>
                                        </p:tgtEl>
                                      </p:cBhvr>
                                    </p:animEffect>
                                    <p:anim calcmode="lin" valueType="num">
                                      <p:cBhvr>
                                        <p:cTn id="22" dur="1000" fill="hold"/>
                                        <p:tgtEl>
                                          <p:spTgt spid="15367"/>
                                        </p:tgtEl>
                                        <p:attrNameLst>
                                          <p:attrName>ppt_x</p:attrName>
                                        </p:attrNameLst>
                                      </p:cBhvr>
                                      <p:tavLst>
                                        <p:tav tm="0">
                                          <p:val>
                                            <p:strVal val="#ppt_x"/>
                                          </p:val>
                                        </p:tav>
                                        <p:tav tm="100000">
                                          <p:val>
                                            <p:strVal val="#ppt_x"/>
                                          </p:val>
                                        </p:tav>
                                      </p:tavLst>
                                    </p:anim>
                                    <p:anim calcmode="lin" valueType="num">
                                      <p:cBhvr>
                                        <p:cTn id="23" dur="1000" fill="hold"/>
                                        <p:tgtEl>
                                          <p:spTgt spid="1536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368"/>
                                        </p:tgtEl>
                                        <p:attrNameLst>
                                          <p:attrName>style.visibility</p:attrName>
                                        </p:attrNameLst>
                                      </p:cBhvr>
                                      <p:to>
                                        <p:strVal val="visible"/>
                                      </p:to>
                                    </p:set>
                                    <p:animEffect transition="in" filter="fade">
                                      <p:cBhvr>
                                        <p:cTn id="28" dur="1000"/>
                                        <p:tgtEl>
                                          <p:spTgt spid="15368"/>
                                        </p:tgtEl>
                                      </p:cBhvr>
                                    </p:animEffect>
                                    <p:anim calcmode="lin" valueType="num">
                                      <p:cBhvr>
                                        <p:cTn id="29" dur="1000" fill="hold"/>
                                        <p:tgtEl>
                                          <p:spTgt spid="15368"/>
                                        </p:tgtEl>
                                        <p:attrNameLst>
                                          <p:attrName>ppt_x</p:attrName>
                                        </p:attrNameLst>
                                      </p:cBhvr>
                                      <p:tavLst>
                                        <p:tav tm="0">
                                          <p:val>
                                            <p:strVal val="#ppt_x"/>
                                          </p:val>
                                        </p:tav>
                                        <p:tav tm="100000">
                                          <p:val>
                                            <p:strVal val="#ppt_x"/>
                                          </p:val>
                                        </p:tav>
                                      </p:tavLst>
                                    </p:anim>
                                    <p:anim calcmode="lin" valueType="num">
                                      <p:cBhvr>
                                        <p:cTn id="30" dur="1000" fill="hold"/>
                                        <p:tgtEl>
                                          <p:spTgt spid="153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build="p"/>
      <p:bldP spid="15367" grpId="0" animBg="1"/>
      <p:bldP spid="1536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descr="Purple mesh">
            <a:extLst>
              <a:ext uri="{FF2B5EF4-FFF2-40B4-BE49-F238E27FC236}">
                <a16:creationId xmlns:a16="http://schemas.microsoft.com/office/drawing/2014/main" id="{F91E3B81-1E3B-87E3-C1C9-C82B15194EF5}"/>
              </a:ext>
            </a:extLst>
          </p:cNvPr>
          <p:cNvSpPr>
            <a:spLocks noChangeArrowheads="1"/>
          </p:cNvSpPr>
          <p:nvPr/>
        </p:nvSpPr>
        <p:spPr bwMode="auto">
          <a:xfrm>
            <a:off x="876300" y="2286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pic>
        <p:nvPicPr>
          <p:cNvPr id="16387" name="Picture 3" descr="u1xlnvju[1]">
            <a:extLst>
              <a:ext uri="{FF2B5EF4-FFF2-40B4-BE49-F238E27FC236}">
                <a16:creationId xmlns:a16="http://schemas.microsoft.com/office/drawing/2014/main" id="{8362403F-B0A8-1847-6B9A-CA9E104B4067}"/>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802313" y="1905000"/>
            <a:ext cx="33416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descr="j0178883">
            <a:extLst>
              <a:ext uri="{FF2B5EF4-FFF2-40B4-BE49-F238E27FC236}">
                <a16:creationId xmlns:a16="http://schemas.microsoft.com/office/drawing/2014/main" id="{581B8302-2E51-07CB-927C-416AA656F507}"/>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0" y="1905000"/>
            <a:ext cx="32940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5">
            <a:extLst>
              <a:ext uri="{FF2B5EF4-FFF2-40B4-BE49-F238E27FC236}">
                <a16:creationId xmlns:a16="http://schemas.microsoft.com/office/drawing/2014/main" id="{A7CB89E6-7846-2141-1BD2-9F117149358E}"/>
              </a:ext>
            </a:extLst>
          </p:cNvPr>
          <p:cNvSpPr>
            <a:spLocks noChangeArrowheads="1"/>
          </p:cNvSpPr>
          <p:nvPr/>
        </p:nvSpPr>
        <p:spPr bwMode="auto">
          <a:xfrm>
            <a:off x="3276600" y="1905000"/>
            <a:ext cx="2590800" cy="49530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6390" name="Text Box 6">
            <a:extLst>
              <a:ext uri="{FF2B5EF4-FFF2-40B4-BE49-F238E27FC236}">
                <a16:creationId xmlns:a16="http://schemas.microsoft.com/office/drawing/2014/main" id="{C8D0CDD3-45C2-A54E-611C-C18ED2DE8F4A}"/>
              </a:ext>
            </a:extLst>
          </p:cNvPr>
          <p:cNvSpPr txBox="1">
            <a:spLocks noChangeArrowheads="1"/>
          </p:cNvSpPr>
          <p:nvPr/>
        </p:nvSpPr>
        <p:spPr bwMode="auto">
          <a:xfrm>
            <a:off x="1219200" y="2701925"/>
            <a:ext cx="6781800" cy="194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Regular time of prayer</a:t>
            </a:r>
          </a:p>
          <a:p>
            <a:pPr eaLnBrk="1" hangingPunct="1">
              <a:lnSpc>
                <a:spcPct val="130000"/>
              </a:lnSpc>
            </a:pPr>
            <a:r>
              <a:rPr lang="en-US" altLang="en-US" sz="3200" b="1" dirty="0"/>
              <a:t>B. Make and schedule time for prayer</a:t>
            </a:r>
          </a:p>
          <a:p>
            <a:pPr eaLnBrk="1" hangingPunct="1">
              <a:lnSpc>
                <a:spcPct val="130000"/>
              </a:lnSpc>
            </a:pPr>
            <a:r>
              <a:rPr lang="en-US" altLang="en-US" sz="3200" b="1" dirty="0"/>
              <a:t>C. Pray about a lot of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90">
                                            <p:txEl>
                                              <p:pRg st="0" end="0"/>
                                            </p:txEl>
                                          </p:spTgt>
                                        </p:tgtEl>
                                        <p:attrNameLst>
                                          <p:attrName>style.visibility</p:attrName>
                                        </p:attrNameLst>
                                      </p:cBhvr>
                                      <p:to>
                                        <p:strVal val="visible"/>
                                      </p:to>
                                    </p:set>
                                    <p:animEffect transition="in" filter="fade">
                                      <p:cBhvr>
                                        <p:cTn id="7" dur="1000"/>
                                        <p:tgtEl>
                                          <p:spTgt spid="16390">
                                            <p:txEl>
                                              <p:pRg st="0" end="0"/>
                                            </p:txEl>
                                          </p:spTgt>
                                        </p:tgtEl>
                                      </p:cBhvr>
                                    </p:animEffect>
                                    <p:anim calcmode="lin" valueType="num">
                                      <p:cBhvr>
                                        <p:cTn id="8" dur="1000" fill="hold"/>
                                        <p:tgtEl>
                                          <p:spTgt spid="1639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9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90">
                                            <p:txEl>
                                              <p:pRg st="1" end="1"/>
                                            </p:txEl>
                                          </p:spTgt>
                                        </p:tgtEl>
                                        <p:attrNameLst>
                                          <p:attrName>style.visibility</p:attrName>
                                        </p:attrNameLst>
                                      </p:cBhvr>
                                      <p:to>
                                        <p:strVal val="visible"/>
                                      </p:to>
                                    </p:set>
                                    <p:animEffect transition="in" filter="fade">
                                      <p:cBhvr>
                                        <p:cTn id="14" dur="1000"/>
                                        <p:tgtEl>
                                          <p:spTgt spid="16390">
                                            <p:txEl>
                                              <p:pRg st="1" end="1"/>
                                            </p:txEl>
                                          </p:spTgt>
                                        </p:tgtEl>
                                      </p:cBhvr>
                                    </p:animEffect>
                                    <p:anim calcmode="lin" valueType="num">
                                      <p:cBhvr>
                                        <p:cTn id="15" dur="1000" fill="hold"/>
                                        <p:tgtEl>
                                          <p:spTgt spid="1639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9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90">
                                            <p:txEl>
                                              <p:pRg st="2" end="2"/>
                                            </p:txEl>
                                          </p:spTgt>
                                        </p:tgtEl>
                                        <p:attrNameLst>
                                          <p:attrName>style.visibility</p:attrName>
                                        </p:attrNameLst>
                                      </p:cBhvr>
                                      <p:to>
                                        <p:strVal val="visible"/>
                                      </p:to>
                                    </p:set>
                                    <p:animEffect transition="in" filter="fade">
                                      <p:cBhvr>
                                        <p:cTn id="21" dur="1000"/>
                                        <p:tgtEl>
                                          <p:spTgt spid="16390">
                                            <p:txEl>
                                              <p:pRg st="2" end="2"/>
                                            </p:txEl>
                                          </p:spTgt>
                                        </p:tgtEl>
                                      </p:cBhvr>
                                    </p:animEffect>
                                    <p:anim calcmode="lin" valueType="num">
                                      <p:cBhvr>
                                        <p:cTn id="22" dur="1000" fill="hold"/>
                                        <p:tgtEl>
                                          <p:spTgt spid="1639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9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4">
            <a:extLst>
              <a:ext uri="{FF2B5EF4-FFF2-40B4-BE49-F238E27FC236}">
                <a16:creationId xmlns:a16="http://schemas.microsoft.com/office/drawing/2014/main" id="{D86EF089-DCA9-A8F2-5343-854DC6A4665A}"/>
              </a:ext>
            </a:extLst>
          </p:cNvPr>
          <p:cNvSpPr>
            <a:spLocks noChangeArrowheads="1"/>
          </p:cNvSpPr>
          <p:nvPr/>
        </p:nvSpPr>
        <p:spPr bwMode="auto">
          <a:xfrm>
            <a:off x="2133600" y="1333500"/>
            <a:ext cx="4343400" cy="5448300"/>
          </a:xfrm>
          <a:prstGeom prst="foldedCorner">
            <a:avLst>
              <a:gd name="adj" fmla="val 17435"/>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rgbClr val="0066FF"/>
                </a:solidFill>
                <a:latin typeface="Arial" panose="020B0604020202020204" pitchFamily="34" charset="0"/>
              </a:rPr>
              <a:t>Supplication/Entreaties</a:t>
            </a:r>
          </a:p>
          <a:p>
            <a:pPr algn="ctr" eaLnBrk="1" hangingPunct="1"/>
            <a:r>
              <a:rPr lang="en-US" altLang="en-US" dirty="0">
                <a:latin typeface="Arial" panose="020B0604020202020204" pitchFamily="34" charset="0"/>
              </a:rPr>
              <a:t>(Request - pleadings )</a:t>
            </a:r>
          </a:p>
          <a:p>
            <a:pPr algn="ctr" eaLnBrk="1" hangingPunct="1"/>
            <a:endParaRPr lang="en-US" altLang="en-US" dirty="0">
              <a:latin typeface="Arial" panose="020B0604020202020204" pitchFamily="34" charset="0"/>
            </a:endParaRPr>
          </a:p>
          <a:p>
            <a:pPr algn="ctr" eaLnBrk="1" hangingPunct="1"/>
            <a:r>
              <a:rPr lang="en-US" altLang="en-US" sz="2800" b="1" dirty="0">
                <a:solidFill>
                  <a:srgbClr val="0066FF"/>
                </a:solidFill>
                <a:latin typeface="Arial" panose="020B0604020202020204" pitchFamily="34" charset="0"/>
              </a:rPr>
              <a:t>Prayers</a:t>
            </a:r>
          </a:p>
          <a:p>
            <a:pPr algn="ctr" eaLnBrk="1" hangingPunct="1"/>
            <a:r>
              <a:rPr lang="en-US" altLang="en-US" dirty="0">
                <a:latin typeface="Arial" panose="020B0604020202020204" pitchFamily="34" charset="0"/>
              </a:rPr>
              <a:t>(Request – general</a:t>
            </a:r>
          </a:p>
          <a:p>
            <a:pPr algn="ctr" eaLnBrk="1" hangingPunct="1"/>
            <a:r>
              <a:rPr lang="en-US" altLang="en-US" dirty="0">
                <a:latin typeface="Arial" panose="020B0604020202020204" pitchFamily="34" charset="0"/>
              </a:rPr>
              <a:t>obtaining of good)</a:t>
            </a:r>
          </a:p>
          <a:p>
            <a:pPr algn="ctr" eaLnBrk="1" hangingPunct="1"/>
            <a:endParaRPr lang="en-US" altLang="en-US" dirty="0">
              <a:latin typeface="Arial" panose="020B0604020202020204" pitchFamily="34" charset="0"/>
            </a:endParaRPr>
          </a:p>
          <a:p>
            <a:pPr algn="ctr" eaLnBrk="1" hangingPunct="1"/>
            <a:r>
              <a:rPr lang="en-US" altLang="en-US" sz="2800" b="1" dirty="0">
                <a:solidFill>
                  <a:srgbClr val="0066FF"/>
                </a:solidFill>
                <a:latin typeface="Arial" panose="020B0604020202020204" pitchFamily="34" charset="0"/>
              </a:rPr>
              <a:t>Intercession/Petitions</a:t>
            </a:r>
          </a:p>
          <a:p>
            <a:pPr algn="ctr" eaLnBrk="1" hangingPunct="1"/>
            <a:r>
              <a:rPr lang="en-US" altLang="en-US" dirty="0">
                <a:latin typeface="Arial" panose="020B0604020202020204" pitchFamily="34" charset="0"/>
              </a:rPr>
              <a:t>(Falling in with, or for others)</a:t>
            </a:r>
          </a:p>
          <a:p>
            <a:pPr algn="ctr" eaLnBrk="1" hangingPunct="1"/>
            <a:endParaRPr lang="en-US" altLang="en-US" dirty="0">
              <a:latin typeface="Arial" panose="020B0604020202020204" pitchFamily="34" charset="0"/>
            </a:endParaRPr>
          </a:p>
          <a:p>
            <a:pPr algn="ctr" eaLnBrk="1" hangingPunct="1"/>
            <a:r>
              <a:rPr lang="en-US" altLang="en-US" sz="2800" b="1" dirty="0">
                <a:solidFill>
                  <a:srgbClr val="0066FF"/>
                </a:solidFill>
                <a:latin typeface="Arial" panose="020B0604020202020204" pitchFamily="34" charset="0"/>
              </a:rPr>
              <a:t>Thanksgivings</a:t>
            </a:r>
          </a:p>
          <a:p>
            <a:pPr algn="ctr" eaLnBrk="1" hangingPunct="1"/>
            <a:r>
              <a:rPr lang="en-US" altLang="en-US" dirty="0">
                <a:latin typeface="Arial" panose="020B0604020202020204" pitchFamily="34" charset="0"/>
              </a:rPr>
              <a:t>(Gratitude for blessings)</a:t>
            </a:r>
          </a:p>
        </p:txBody>
      </p:sp>
      <p:sp>
        <p:nvSpPr>
          <p:cNvPr id="17411" name="WordArt 5">
            <a:extLst>
              <a:ext uri="{FF2B5EF4-FFF2-40B4-BE49-F238E27FC236}">
                <a16:creationId xmlns:a16="http://schemas.microsoft.com/office/drawing/2014/main" id="{D93F4EFC-3997-289B-6753-343CB54229FB}"/>
              </a:ext>
            </a:extLst>
          </p:cNvPr>
          <p:cNvSpPr>
            <a:spLocks noChangeArrowheads="1" noChangeShapeType="1" noTextEdit="1"/>
          </p:cNvSpPr>
          <p:nvPr/>
        </p:nvSpPr>
        <p:spPr bwMode="auto">
          <a:xfrm>
            <a:off x="2952750" y="152400"/>
            <a:ext cx="2705100" cy="647700"/>
          </a:xfrm>
          <a:prstGeom prst="rect">
            <a:avLst/>
          </a:prstGeom>
        </p:spPr>
        <p:txBody>
          <a:bodyPr wrap="none" fromWordArt="1">
            <a:prstTxWarp prst="textPlain">
              <a:avLst>
                <a:gd name="adj" fmla="val 46597"/>
              </a:avLst>
            </a:prstTxWarp>
          </a:bodyPr>
          <a:lstStyle/>
          <a:p>
            <a:pPr algn="ctr"/>
            <a:r>
              <a:rPr lang="en-US" sz="3600" kern="10" dirty="0">
                <a:ln w="9525">
                  <a:solidFill>
                    <a:srgbClr val="000000"/>
                  </a:solidFill>
                  <a:round/>
                  <a:headEnd/>
                  <a:tailEnd/>
                </a:ln>
                <a:solidFill>
                  <a:srgbClr val="FFFFFF"/>
                </a:solidFill>
                <a:latin typeface="Arial Black" panose="020B0A04020102020204" pitchFamily="34" charset="0"/>
              </a:rPr>
              <a:t>Prayer </a:t>
            </a:r>
          </a:p>
        </p:txBody>
      </p:sp>
      <p:sp>
        <p:nvSpPr>
          <p:cNvPr id="17412" name="Text Box 6">
            <a:extLst>
              <a:ext uri="{FF2B5EF4-FFF2-40B4-BE49-F238E27FC236}">
                <a16:creationId xmlns:a16="http://schemas.microsoft.com/office/drawing/2014/main" id="{7545C62D-A6EF-321A-0F92-FB60387595E1}"/>
              </a:ext>
            </a:extLst>
          </p:cNvPr>
          <p:cNvSpPr txBox="1">
            <a:spLocks noChangeArrowheads="1"/>
          </p:cNvSpPr>
          <p:nvPr/>
        </p:nvSpPr>
        <p:spPr bwMode="auto">
          <a:xfrm>
            <a:off x="2807713" y="685800"/>
            <a:ext cx="281737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dirty="0">
                <a:latin typeface="Arial" panose="020B0604020202020204" pitchFamily="34" charset="0"/>
              </a:rPr>
              <a:t>1 Timothy 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descr="u1xlnvju[1]">
            <a:extLst>
              <a:ext uri="{FF2B5EF4-FFF2-40B4-BE49-F238E27FC236}">
                <a16:creationId xmlns:a16="http://schemas.microsoft.com/office/drawing/2014/main" id="{0D3E1B0E-3223-2EFB-EB60-5B7D0EA8DE53}"/>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802313" y="1905000"/>
            <a:ext cx="33416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4" descr="j0178883">
            <a:extLst>
              <a:ext uri="{FF2B5EF4-FFF2-40B4-BE49-F238E27FC236}">
                <a16:creationId xmlns:a16="http://schemas.microsoft.com/office/drawing/2014/main" id="{8A29AB37-5848-B228-3F48-9636B0D795D3}"/>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0" y="1905000"/>
            <a:ext cx="32940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5">
            <a:extLst>
              <a:ext uri="{FF2B5EF4-FFF2-40B4-BE49-F238E27FC236}">
                <a16:creationId xmlns:a16="http://schemas.microsoft.com/office/drawing/2014/main" id="{325C73AC-EA24-BF8E-D608-7F33E6ADAEFC}"/>
              </a:ext>
            </a:extLst>
          </p:cNvPr>
          <p:cNvSpPr>
            <a:spLocks noChangeArrowheads="1"/>
          </p:cNvSpPr>
          <p:nvPr/>
        </p:nvSpPr>
        <p:spPr bwMode="auto">
          <a:xfrm>
            <a:off x="3276600" y="1905000"/>
            <a:ext cx="2590800" cy="49530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38" name="Text Box 6">
            <a:extLst>
              <a:ext uri="{FF2B5EF4-FFF2-40B4-BE49-F238E27FC236}">
                <a16:creationId xmlns:a16="http://schemas.microsoft.com/office/drawing/2014/main" id="{463DBE5C-7CB3-DFB5-A040-F47AD57DEC6A}"/>
              </a:ext>
            </a:extLst>
          </p:cNvPr>
          <p:cNvSpPr txBox="1">
            <a:spLocks noChangeArrowheads="1"/>
          </p:cNvSpPr>
          <p:nvPr/>
        </p:nvSpPr>
        <p:spPr bwMode="auto">
          <a:xfrm>
            <a:off x="1219200" y="2133600"/>
            <a:ext cx="6823278" cy="258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Regular time of prayer</a:t>
            </a:r>
          </a:p>
          <a:p>
            <a:pPr eaLnBrk="1" hangingPunct="1">
              <a:lnSpc>
                <a:spcPct val="130000"/>
              </a:lnSpc>
            </a:pPr>
            <a:r>
              <a:rPr lang="en-US" altLang="en-US" sz="3200" b="1" dirty="0"/>
              <a:t>B. Make and schedule time for prayer</a:t>
            </a:r>
          </a:p>
          <a:p>
            <a:pPr eaLnBrk="1" hangingPunct="1">
              <a:lnSpc>
                <a:spcPct val="130000"/>
              </a:lnSpc>
            </a:pPr>
            <a:r>
              <a:rPr lang="en-US" altLang="en-US" sz="3200" b="1" dirty="0"/>
              <a:t>C. Pray about a lot of things</a:t>
            </a:r>
          </a:p>
          <a:p>
            <a:pPr eaLnBrk="1" hangingPunct="1">
              <a:lnSpc>
                <a:spcPct val="130000"/>
              </a:lnSpc>
            </a:pPr>
            <a:r>
              <a:rPr lang="en-US" altLang="en-US" sz="3200" b="1" dirty="0"/>
              <a:t>D. Prayer is powerful</a:t>
            </a:r>
          </a:p>
        </p:txBody>
      </p:sp>
      <p:grpSp>
        <p:nvGrpSpPr>
          <p:cNvPr id="18439" name="Group 10">
            <a:extLst>
              <a:ext uri="{FF2B5EF4-FFF2-40B4-BE49-F238E27FC236}">
                <a16:creationId xmlns:a16="http://schemas.microsoft.com/office/drawing/2014/main" id="{41A4B7EB-FAC3-0882-BC61-82DEA2DE44CE}"/>
              </a:ext>
            </a:extLst>
          </p:cNvPr>
          <p:cNvGrpSpPr>
            <a:grpSpLocks/>
          </p:cNvGrpSpPr>
          <p:nvPr/>
        </p:nvGrpSpPr>
        <p:grpSpPr bwMode="auto">
          <a:xfrm>
            <a:off x="1143000" y="4876800"/>
            <a:ext cx="3048000" cy="1981200"/>
            <a:chOff x="1104" y="3504"/>
            <a:chExt cx="1536" cy="816"/>
          </a:xfrm>
        </p:grpSpPr>
        <p:sp>
          <p:nvSpPr>
            <p:cNvPr id="18443" name="Rectangle 8">
              <a:extLst>
                <a:ext uri="{FF2B5EF4-FFF2-40B4-BE49-F238E27FC236}">
                  <a16:creationId xmlns:a16="http://schemas.microsoft.com/office/drawing/2014/main" id="{E8CD6674-8CA2-0EE2-3B83-C15EB92E5E09}"/>
                </a:ext>
              </a:extLst>
            </p:cNvPr>
            <p:cNvSpPr>
              <a:spLocks noChangeArrowheads="1"/>
            </p:cNvSpPr>
            <p:nvPr/>
          </p:nvSpPr>
          <p:spPr bwMode="auto">
            <a:xfrm>
              <a:off x="1104" y="3504"/>
              <a:ext cx="1536" cy="816"/>
            </a:xfrm>
            <a:prstGeom prst="rect">
              <a:avLst/>
            </a:prstGeom>
            <a:solidFill>
              <a:srgbClr val="0066FF"/>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4" name="Oval 9">
              <a:extLst>
                <a:ext uri="{FF2B5EF4-FFF2-40B4-BE49-F238E27FC236}">
                  <a16:creationId xmlns:a16="http://schemas.microsoft.com/office/drawing/2014/main" id="{2DBB0B74-C9FE-7453-37A6-F885F5B0CC57}"/>
                </a:ext>
              </a:extLst>
            </p:cNvPr>
            <p:cNvSpPr>
              <a:spLocks noChangeArrowheads="1"/>
            </p:cNvSpPr>
            <p:nvPr/>
          </p:nvSpPr>
          <p:spPr bwMode="auto">
            <a:xfrm>
              <a:off x="1104" y="3504"/>
              <a:ext cx="1536" cy="816"/>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rgbClr val="0066FF"/>
                  </a:solidFill>
                  <a:latin typeface="Comic Sans MS" panose="030F0702030302020204" pitchFamily="66" charset="0"/>
                </a:rPr>
                <a:t>James 5:16</a:t>
              </a:r>
            </a:p>
            <a:p>
              <a:pPr algn="ctr" eaLnBrk="1" hangingPunct="1"/>
              <a:r>
                <a:rPr lang="en-US" altLang="en-US" sz="2800" b="1" i="1" dirty="0">
                  <a:latin typeface="Comic Sans MS" panose="030F0702030302020204" pitchFamily="66" charset="0"/>
                </a:rPr>
                <a:t>Does Good</a:t>
              </a:r>
            </a:p>
          </p:txBody>
        </p:sp>
      </p:grpSp>
      <p:grpSp>
        <p:nvGrpSpPr>
          <p:cNvPr id="18440" name="Group 11">
            <a:extLst>
              <a:ext uri="{FF2B5EF4-FFF2-40B4-BE49-F238E27FC236}">
                <a16:creationId xmlns:a16="http://schemas.microsoft.com/office/drawing/2014/main" id="{B9EF5044-7D4F-8B44-0210-5E0202B614E6}"/>
              </a:ext>
            </a:extLst>
          </p:cNvPr>
          <p:cNvGrpSpPr>
            <a:grpSpLocks/>
          </p:cNvGrpSpPr>
          <p:nvPr/>
        </p:nvGrpSpPr>
        <p:grpSpPr bwMode="auto">
          <a:xfrm>
            <a:off x="5105400" y="4876800"/>
            <a:ext cx="2819400" cy="1981200"/>
            <a:chOff x="1104" y="3504"/>
            <a:chExt cx="1536" cy="816"/>
          </a:xfrm>
        </p:grpSpPr>
        <p:sp>
          <p:nvSpPr>
            <p:cNvPr id="18441" name="Rectangle 12">
              <a:extLst>
                <a:ext uri="{FF2B5EF4-FFF2-40B4-BE49-F238E27FC236}">
                  <a16:creationId xmlns:a16="http://schemas.microsoft.com/office/drawing/2014/main" id="{EF8AB6BF-629A-1D4A-64E3-100C63AF26E9}"/>
                </a:ext>
              </a:extLst>
            </p:cNvPr>
            <p:cNvSpPr>
              <a:spLocks noChangeArrowheads="1"/>
            </p:cNvSpPr>
            <p:nvPr/>
          </p:nvSpPr>
          <p:spPr bwMode="auto">
            <a:xfrm>
              <a:off x="1104" y="3504"/>
              <a:ext cx="1536" cy="816"/>
            </a:xfrm>
            <a:prstGeom prst="rect">
              <a:avLst/>
            </a:prstGeom>
            <a:solidFill>
              <a:srgbClr val="0066FF"/>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2" name="Oval 13">
              <a:extLst>
                <a:ext uri="{FF2B5EF4-FFF2-40B4-BE49-F238E27FC236}">
                  <a16:creationId xmlns:a16="http://schemas.microsoft.com/office/drawing/2014/main" id="{C6E6E243-4078-3913-88B6-C76424C08463}"/>
                </a:ext>
              </a:extLst>
            </p:cNvPr>
            <p:cNvSpPr>
              <a:spLocks noChangeArrowheads="1"/>
            </p:cNvSpPr>
            <p:nvPr/>
          </p:nvSpPr>
          <p:spPr bwMode="auto">
            <a:xfrm>
              <a:off x="1104" y="3504"/>
              <a:ext cx="1536" cy="816"/>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rgbClr val="0066FF"/>
                  </a:solidFill>
                  <a:latin typeface="Comic Sans MS" panose="030F0702030302020204" pitchFamily="66" charset="0"/>
                </a:rPr>
                <a:t>1 Peter 3:12</a:t>
              </a:r>
            </a:p>
            <a:p>
              <a:pPr algn="ctr" eaLnBrk="1" hangingPunct="1"/>
              <a:r>
                <a:rPr lang="en-US" altLang="en-US" sz="2800" b="1" i="1" dirty="0">
                  <a:latin typeface="Comic Sans MS" panose="030F0702030302020204" pitchFamily="66" charset="0"/>
                </a:rPr>
                <a:t>God Listens</a:t>
              </a:r>
            </a:p>
          </p:txBody>
        </p:sp>
      </p:grpSp>
      <p:sp>
        <p:nvSpPr>
          <p:cNvPr id="2" name="AutoShape 2" descr="Purple mesh">
            <a:extLst>
              <a:ext uri="{FF2B5EF4-FFF2-40B4-BE49-F238E27FC236}">
                <a16:creationId xmlns:a16="http://schemas.microsoft.com/office/drawing/2014/main" id="{084F938E-7A7F-F751-8B53-19BBDE8BDC8D}"/>
              </a:ext>
            </a:extLst>
          </p:cNvPr>
          <p:cNvSpPr>
            <a:spLocks noChangeArrowheads="1"/>
          </p:cNvSpPr>
          <p:nvPr/>
        </p:nvSpPr>
        <p:spPr bwMode="auto">
          <a:xfrm>
            <a:off x="876300" y="228600"/>
            <a:ext cx="7391400" cy="762000"/>
          </a:xfrm>
          <a:prstGeom prst="bevel">
            <a:avLst>
              <a:gd name="adj" fmla="val 12500"/>
            </a:avLst>
          </a:prstGeom>
          <a:blipFill dpi="0" rotWithShape="1">
            <a:blip r:embed="rId5"/>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8">
                                            <p:txEl>
                                              <p:pRg st="0" end="0"/>
                                            </p:txEl>
                                          </p:spTgt>
                                        </p:tgtEl>
                                        <p:attrNameLst>
                                          <p:attrName>style.visibility</p:attrName>
                                        </p:attrNameLst>
                                      </p:cBhvr>
                                      <p:to>
                                        <p:strVal val="visible"/>
                                      </p:to>
                                    </p:set>
                                    <p:animEffect transition="in" filter="fade">
                                      <p:cBhvr>
                                        <p:cTn id="7" dur="1000"/>
                                        <p:tgtEl>
                                          <p:spTgt spid="18438">
                                            <p:txEl>
                                              <p:pRg st="0" end="0"/>
                                            </p:txEl>
                                          </p:spTgt>
                                        </p:tgtEl>
                                      </p:cBhvr>
                                    </p:animEffect>
                                    <p:anim calcmode="lin" valueType="num">
                                      <p:cBhvr>
                                        <p:cTn id="8" dur="1000" fill="hold"/>
                                        <p:tgtEl>
                                          <p:spTgt spid="1843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8">
                                            <p:txEl>
                                              <p:pRg st="1" end="1"/>
                                            </p:txEl>
                                          </p:spTgt>
                                        </p:tgtEl>
                                        <p:attrNameLst>
                                          <p:attrName>style.visibility</p:attrName>
                                        </p:attrNameLst>
                                      </p:cBhvr>
                                      <p:to>
                                        <p:strVal val="visible"/>
                                      </p:to>
                                    </p:set>
                                    <p:animEffect transition="in" filter="fade">
                                      <p:cBhvr>
                                        <p:cTn id="14" dur="1000"/>
                                        <p:tgtEl>
                                          <p:spTgt spid="18438">
                                            <p:txEl>
                                              <p:pRg st="1" end="1"/>
                                            </p:txEl>
                                          </p:spTgt>
                                        </p:tgtEl>
                                      </p:cBhvr>
                                    </p:animEffect>
                                    <p:anim calcmode="lin" valueType="num">
                                      <p:cBhvr>
                                        <p:cTn id="15" dur="1000" fill="hold"/>
                                        <p:tgtEl>
                                          <p:spTgt spid="1843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438">
                                            <p:txEl>
                                              <p:pRg st="2" end="2"/>
                                            </p:txEl>
                                          </p:spTgt>
                                        </p:tgtEl>
                                        <p:attrNameLst>
                                          <p:attrName>style.visibility</p:attrName>
                                        </p:attrNameLst>
                                      </p:cBhvr>
                                      <p:to>
                                        <p:strVal val="visible"/>
                                      </p:to>
                                    </p:set>
                                    <p:animEffect transition="in" filter="fade">
                                      <p:cBhvr>
                                        <p:cTn id="21" dur="1000"/>
                                        <p:tgtEl>
                                          <p:spTgt spid="18438">
                                            <p:txEl>
                                              <p:pRg st="2" end="2"/>
                                            </p:txEl>
                                          </p:spTgt>
                                        </p:tgtEl>
                                      </p:cBhvr>
                                    </p:animEffect>
                                    <p:anim calcmode="lin" valueType="num">
                                      <p:cBhvr>
                                        <p:cTn id="22" dur="1000" fill="hold"/>
                                        <p:tgtEl>
                                          <p:spTgt spid="1843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43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8438">
                                            <p:txEl>
                                              <p:pRg st="3" end="3"/>
                                            </p:txEl>
                                          </p:spTgt>
                                        </p:tgtEl>
                                        <p:attrNameLst>
                                          <p:attrName>style.visibility</p:attrName>
                                        </p:attrNameLst>
                                      </p:cBhvr>
                                      <p:to>
                                        <p:strVal val="visible"/>
                                      </p:to>
                                    </p:set>
                                    <p:animEffect transition="in" filter="fade">
                                      <p:cBhvr>
                                        <p:cTn id="28" dur="1000"/>
                                        <p:tgtEl>
                                          <p:spTgt spid="18438">
                                            <p:txEl>
                                              <p:pRg st="3" end="3"/>
                                            </p:txEl>
                                          </p:spTgt>
                                        </p:tgtEl>
                                      </p:cBhvr>
                                    </p:animEffect>
                                    <p:anim calcmode="lin" valueType="num">
                                      <p:cBhvr>
                                        <p:cTn id="29" dur="1000" fill="hold"/>
                                        <p:tgtEl>
                                          <p:spTgt spid="1843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843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8439"/>
                                        </p:tgtEl>
                                        <p:attrNameLst>
                                          <p:attrName>style.visibility</p:attrName>
                                        </p:attrNameLst>
                                      </p:cBhvr>
                                      <p:to>
                                        <p:strVal val="visible"/>
                                      </p:to>
                                    </p:set>
                                    <p:animEffect transition="in" filter="fade">
                                      <p:cBhvr>
                                        <p:cTn id="35" dur="1000"/>
                                        <p:tgtEl>
                                          <p:spTgt spid="18439"/>
                                        </p:tgtEl>
                                      </p:cBhvr>
                                    </p:animEffect>
                                    <p:anim calcmode="lin" valueType="num">
                                      <p:cBhvr>
                                        <p:cTn id="36" dur="1000" fill="hold"/>
                                        <p:tgtEl>
                                          <p:spTgt spid="18439"/>
                                        </p:tgtEl>
                                        <p:attrNameLst>
                                          <p:attrName>ppt_x</p:attrName>
                                        </p:attrNameLst>
                                      </p:cBhvr>
                                      <p:tavLst>
                                        <p:tav tm="0">
                                          <p:val>
                                            <p:strVal val="#ppt_x"/>
                                          </p:val>
                                        </p:tav>
                                        <p:tav tm="100000">
                                          <p:val>
                                            <p:strVal val="#ppt_x"/>
                                          </p:val>
                                        </p:tav>
                                      </p:tavLst>
                                    </p:anim>
                                    <p:anim calcmode="lin" valueType="num">
                                      <p:cBhvr>
                                        <p:cTn id="37" dur="1000" fill="hold"/>
                                        <p:tgtEl>
                                          <p:spTgt spid="1843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8440"/>
                                        </p:tgtEl>
                                        <p:attrNameLst>
                                          <p:attrName>style.visibility</p:attrName>
                                        </p:attrNameLst>
                                      </p:cBhvr>
                                      <p:to>
                                        <p:strVal val="visible"/>
                                      </p:to>
                                    </p:set>
                                    <p:animEffect transition="in" filter="fade">
                                      <p:cBhvr>
                                        <p:cTn id="42" dur="1000"/>
                                        <p:tgtEl>
                                          <p:spTgt spid="18440"/>
                                        </p:tgtEl>
                                      </p:cBhvr>
                                    </p:animEffect>
                                    <p:anim calcmode="lin" valueType="num">
                                      <p:cBhvr>
                                        <p:cTn id="43" dur="1000" fill="hold"/>
                                        <p:tgtEl>
                                          <p:spTgt spid="18440"/>
                                        </p:tgtEl>
                                        <p:attrNameLst>
                                          <p:attrName>ppt_x</p:attrName>
                                        </p:attrNameLst>
                                      </p:cBhvr>
                                      <p:tavLst>
                                        <p:tav tm="0">
                                          <p:val>
                                            <p:strVal val="#ppt_x"/>
                                          </p:val>
                                        </p:tav>
                                        <p:tav tm="100000">
                                          <p:val>
                                            <p:strVal val="#ppt_x"/>
                                          </p:val>
                                        </p:tav>
                                      </p:tavLst>
                                    </p:anim>
                                    <p:anim calcmode="lin" valueType="num">
                                      <p:cBhvr>
                                        <p:cTn id="44" dur="1000" fill="hold"/>
                                        <p:tgtEl>
                                          <p:spTgt spid="184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a:extLst>
              <a:ext uri="{FF2B5EF4-FFF2-40B4-BE49-F238E27FC236}">
                <a16:creationId xmlns:a16="http://schemas.microsoft.com/office/drawing/2014/main" id="{C744084E-132A-CFB3-89A8-83A1CC071B4C}"/>
              </a:ext>
            </a:extLst>
          </p:cNvPr>
          <p:cNvSpPr>
            <a:spLocks noChangeArrowheads="1" noChangeShapeType="1" noTextEdit="1"/>
          </p:cNvSpPr>
          <p:nvPr/>
        </p:nvSpPr>
        <p:spPr bwMode="auto">
          <a:xfrm>
            <a:off x="838200" y="228600"/>
            <a:ext cx="6858000" cy="22098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20483" name="AutoShape 3" descr="Purple mesh">
            <a:extLst>
              <a:ext uri="{FF2B5EF4-FFF2-40B4-BE49-F238E27FC236}">
                <a16:creationId xmlns:a16="http://schemas.microsoft.com/office/drawing/2014/main" id="{C774081C-5629-33FB-1A8E-F8912472A500}"/>
              </a:ext>
            </a:extLst>
          </p:cNvPr>
          <p:cNvSpPr>
            <a:spLocks noChangeArrowheads="1"/>
          </p:cNvSpPr>
          <p:nvPr/>
        </p:nvSpPr>
        <p:spPr bwMode="auto">
          <a:xfrm>
            <a:off x="990600" y="26670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20484" name="AutoShape 4" descr="Purple mesh">
            <a:extLst>
              <a:ext uri="{FF2B5EF4-FFF2-40B4-BE49-F238E27FC236}">
                <a16:creationId xmlns:a16="http://schemas.microsoft.com/office/drawing/2014/main" id="{44B6E05B-28B3-BB9E-1FCC-D4AEB874C19D}"/>
              </a:ext>
            </a:extLst>
          </p:cNvPr>
          <p:cNvSpPr>
            <a:spLocks noChangeArrowheads="1"/>
          </p:cNvSpPr>
          <p:nvPr/>
        </p:nvSpPr>
        <p:spPr bwMode="auto">
          <a:xfrm>
            <a:off x="990600" y="35814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
        <p:nvSpPr>
          <p:cNvPr id="20485" name="AutoShape 5" descr="Purple mesh">
            <a:extLst>
              <a:ext uri="{FF2B5EF4-FFF2-40B4-BE49-F238E27FC236}">
                <a16:creationId xmlns:a16="http://schemas.microsoft.com/office/drawing/2014/main" id="{402EA7A8-B834-B401-99B5-21A01CC9E984}"/>
              </a:ext>
            </a:extLst>
          </p:cNvPr>
          <p:cNvSpPr>
            <a:spLocks noChangeArrowheads="1"/>
          </p:cNvSpPr>
          <p:nvPr/>
        </p:nvSpPr>
        <p:spPr bwMode="auto">
          <a:xfrm>
            <a:off x="990600" y="44958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ABC0C-4ED9-50C9-A732-237612B83BD7}"/>
            </a:ext>
          </a:extLst>
        </p:cNvPr>
        <p:cNvGrpSpPr/>
        <p:nvPr/>
      </p:nvGrpSpPr>
      <p:grpSpPr>
        <a:xfrm>
          <a:off x="0" y="0"/>
          <a:ext cx="0" cy="0"/>
          <a:chOff x="0" y="0"/>
          <a:chExt cx="0" cy="0"/>
        </a:xfrm>
      </p:grpSpPr>
      <p:sp>
        <p:nvSpPr>
          <p:cNvPr id="2051" name="Text Box 9">
            <a:extLst>
              <a:ext uri="{FF2B5EF4-FFF2-40B4-BE49-F238E27FC236}">
                <a16:creationId xmlns:a16="http://schemas.microsoft.com/office/drawing/2014/main" id="{AC9C7B52-7B3F-3E31-9AFF-4348B9D563F5}"/>
              </a:ext>
            </a:extLst>
          </p:cNvPr>
          <p:cNvSpPr txBox="1">
            <a:spLocks noChangeArrowheads="1"/>
          </p:cNvSpPr>
          <p:nvPr/>
        </p:nvSpPr>
        <p:spPr bwMode="auto">
          <a:xfrm>
            <a:off x="457200" y="2720340"/>
            <a:ext cx="8229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eaLnBrk="1" hangingPunct="1">
              <a:buFont typeface="Arial" panose="020B0604020202020204" pitchFamily="34" charset="0"/>
              <a:buChar char="•"/>
            </a:pPr>
            <a:r>
              <a:rPr lang="en-US" altLang="en-US" sz="3200" dirty="0">
                <a:latin typeface="+mn-lt"/>
              </a:rPr>
              <a:t>We should want to grow and become stronger</a:t>
            </a:r>
          </a:p>
          <a:p>
            <a:pPr marL="342900" indent="-342900" eaLnBrk="1" hangingPunct="1">
              <a:buFont typeface="Arial" panose="020B0604020202020204" pitchFamily="34" charset="0"/>
              <a:buChar char="•"/>
            </a:pPr>
            <a:r>
              <a:rPr lang="en-US" altLang="en-US" sz="3200" dirty="0">
                <a:latin typeface="+mn-lt"/>
              </a:rPr>
              <a:t>We don’t want to become weak</a:t>
            </a:r>
          </a:p>
        </p:txBody>
      </p:sp>
      <p:sp>
        <p:nvSpPr>
          <p:cNvPr id="2052" name="Oval 10">
            <a:extLst>
              <a:ext uri="{FF2B5EF4-FFF2-40B4-BE49-F238E27FC236}">
                <a16:creationId xmlns:a16="http://schemas.microsoft.com/office/drawing/2014/main" id="{DDBC58AF-909C-3D4C-28F2-6E08F09B3E3E}"/>
              </a:ext>
            </a:extLst>
          </p:cNvPr>
          <p:cNvSpPr>
            <a:spLocks noChangeArrowheads="1"/>
          </p:cNvSpPr>
          <p:nvPr/>
        </p:nvSpPr>
        <p:spPr bwMode="auto">
          <a:xfrm>
            <a:off x="2628900" y="4038600"/>
            <a:ext cx="3886200" cy="22860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dirty="0">
                <a:solidFill>
                  <a:schemeClr val="bg1"/>
                </a:solidFill>
                <a:latin typeface="Arial" panose="020B0604020202020204" pitchFamily="34" charset="0"/>
              </a:rPr>
              <a:t>Yet,</a:t>
            </a:r>
          </a:p>
          <a:p>
            <a:pPr algn="ctr" eaLnBrk="1" hangingPunct="1"/>
            <a:r>
              <a:rPr lang="en-US" altLang="en-US" sz="2000" b="1" dirty="0">
                <a:solidFill>
                  <a:schemeClr val="bg1"/>
                </a:solidFill>
                <a:latin typeface="Arial" panose="020B0604020202020204" pitchFamily="34" charset="0"/>
              </a:rPr>
              <a:t>At times we feel weaker</a:t>
            </a:r>
          </a:p>
          <a:p>
            <a:pPr algn="ctr" eaLnBrk="1" hangingPunct="1"/>
            <a:r>
              <a:rPr lang="en-US" altLang="en-US" sz="2000" b="1" dirty="0">
                <a:solidFill>
                  <a:schemeClr val="bg1"/>
                </a:solidFill>
                <a:latin typeface="Arial" panose="020B0604020202020204" pitchFamily="34" charset="0"/>
              </a:rPr>
              <a:t>Not growing as we should</a:t>
            </a:r>
          </a:p>
          <a:p>
            <a:pPr algn="ctr" eaLnBrk="1" hangingPunct="1"/>
            <a:r>
              <a:rPr lang="en-US" altLang="en-US" sz="2000" b="1" dirty="0">
                <a:solidFill>
                  <a:schemeClr val="bg1"/>
                </a:solidFill>
                <a:latin typeface="Arial" panose="020B0604020202020204" pitchFamily="34" charset="0"/>
              </a:rPr>
              <a:t>We wonder if we are</a:t>
            </a:r>
          </a:p>
          <a:p>
            <a:pPr algn="ctr" eaLnBrk="1" hangingPunct="1"/>
            <a:r>
              <a:rPr lang="en-US" altLang="en-US" sz="2000" b="1" dirty="0">
                <a:solidFill>
                  <a:schemeClr val="bg1"/>
                </a:solidFill>
                <a:latin typeface="Arial" panose="020B0604020202020204" pitchFamily="34" charset="0"/>
              </a:rPr>
              <a:t>making progress</a:t>
            </a:r>
          </a:p>
          <a:p>
            <a:pPr algn="ctr" eaLnBrk="1" hangingPunct="1"/>
            <a:endParaRPr lang="en-US" altLang="en-US" sz="2000" b="1" dirty="0">
              <a:solidFill>
                <a:srgbClr val="003366"/>
              </a:solidFill>
              <a:latin typeface="Arial" panose="020B0604020202020204" pitchFamily="34" charset="0"/>
            </a:endParaRPr>
          </a:p>
        </p:txBody>
      </p:sp>
      <p:sp>
        <p:nvSpPr>
          <p:cNvPr id="2" name="WordArt 9">
            <a:extLst>
              <a:ext uri="{FF2B5EF4-FFF2-40B4-BE49-F238E27FC236}">
                <a16:creationId xmlns:a16="http://schemas.microsoft.com/office/drawing/2014/main" id="{5A0A7E4A-9611-6642-6315-B820CA3C8D90}"/>
              </a:ext>
            </a:extLst>
          </p:cNvPr>
          <p:cNvSpPr>
            <a:spLocks noChangeArrowheads="1" noChangeShapeType="1" noTextEdit="1"/>
          </p:cNvSpPr>
          <p:nvPr/>
        </p:nvSpPr>
        <p:spPr bwMode="auto">
          <a:xfrm>
            <a:off x="1066800" y="152400"/>
            <a:ext cx="6934200" cy="23622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Tree>
    <p:extLst>
      <p:ext uri="{BB962C8B-B14F-4D97-AF65-F5344CB8AC3E}">
        <p14:creationId xmlns:p14="http://schemas.microsoft.com/office/powerpoint/2010/main" val="4230854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4" descr="Purple mesh">
            <a:extLst>
              <a:ext uri="{FF2B5EF4-FFF2-40B4-BE49-F238E27FC236}">
                <a16:creationId xmlns:a16="http://schemas.microsoft.com/office/drawing/2014/main" id="{941C255E-55A3-7834-9D4A-0EE43FEDFE99}"/>
              </a:ext>
            </a:extLst>
          </p:cNvPr>
          <p:cNvSpPr>
            <a:spLocks noChangeArrowheads="1"/>
          </p:cNvSpPr>
          <p:nvPr/>
        </p:nvSpPr>
        <p:spPr bwMode="auto">
          <a:xfrm>
            <a:off x="876300" y="299211"/>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
        <p:nvSpPr>
          <p:cNvPr id="21507" name="Text Box 7">
            <a:extLst>
              <a:ext uri="{FF2B5EF4-FFF2-40B4-BE49-F238E27FC236}">
                <a16:creationId xmlns:a16="http://schemas.microsoft.com/office/drawing/2014/main" id="{3AEDCA18-6585-DFA3-B02C-CF7BAE570381}"/>
              </a:ext>
            </a:extLst>
          </p:cNvPr>
          <p:cNvSpPr txBox="1">
            <a:spLocks noChangeArrowheads="1"/>
          </p:cNvSpPr>
          <p:nvPr/>
        </p:nvSpPr>
        <p:spPr bwMode="auto">
          <a:xfrm>
            <a:off x="1371600" y="1600200"/>
            <a:ext cx="4213398" cy="668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Worship takes work</a:t>
            </a:r>
          </a:p>
        </p:txBody>
      </p:sp>
      <p:sp>
        <p:nvSpPr>
          <p:cNvPr id="21508" name="Text Box 8">
            <a:extLst>
              <a:ext uri="{FF2B5EF4-FFF2-40B4-BE49-F238E27FC236}">
                <a16:creationId xmlns:a16="http://schemas.microsoft.com/office/drawing/2014/main" id="{8571E45E-2703-547D-991E-BC7FD46082D4}"/>
              </a:ext>
            </a:extLst>
          </p:cNvPr>
          <p:cNvSpPr txBox="1">
            <a:spLocks noChangeArrowheads="1"/>
          </p:cNvSpPr>
          <p:nvPr/>
        </p:nvSpPr>
        <p:spPr bwMode="auto">
          <a:xfrm>
            <a:off x="457200" y="2590800"/>
            <a:ext cx="80772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FontTx/>
              <a:buChar char="•"/>
            </a:pPr>
            <a:r>
              <a:rPr lang="en-US" altLang="en-US" sz="3200" dirty="0">
                <a:solidFill>
                  <a:schemeClr val="tx2"/>
                </a:solidFill>
              </a:rPr>
              <a:t> </a:t>
            </a:r>
            <a:r>
              <a:rPr lang="en-US" altLang="en-US" sz="3200" i="1" dirty="0">
                <a:solidFill>
                  <a:schemeClr val="tx2"/>
                </a:solidFill>
              </a:rPr>
              <a:t>Easy to let our minds wander</a:t>
            </a:r>
          </a:p>
          <a:p>
            <a:pPr lvl="1">
              <a:buFontTx/>
              <a:buChar char="•"/>
            </a:pPr>
            <a:r>
              <a:rPr lang="en-US" altLang="en-US" sz="3200" dirty="0">
                <a:solidFill>
                  <a:schemeClr val="tx2"/>
                </a:solidFill>
              </a:rPr>
              <a:t> </a:t>
            </a:r>
            <a:r>
              <a:rPr lang="en-US" altLang="en-US" sz="3200" i="1" dirty="0">
                <a:solidFill>
                  <a:schemeClr val="tx2"/>
                </a:solidFill>
              </a:rPr>
              <a:t>Concentration takes work / effort</a:t>
            </a:r>
          </a:p>
          <a:p>
            <a:pPr lvl="2">
              <a:buFontTx/>
              <a:buChar char="•"/>
            </a:pPr>
            <a:r>
              <a:rPr lang="en-US" altLang="en-US" sz="3200" dirty="0">
                <a:solidFill>
                  <a:schemeClr val="tx2"/>
                </a:solidFill>
              </a:rPr>
              <a:t> </a:t>
            </a:r>
            <a:r>
              <a:rPr lang="en-US" altLang="en-US" sz="3200" i="1" dirty="0">
                <a:solidFill>
                  <a:schemeClr val="tx2"/>
                </a:solidFill>
              </a:rPr>
              <a:t>The outward motions is not the hard part</a:t>
            </a:r>
          </a:p>
          <a:p>
            <a:pPr lvl="3">
              <a:buFontTx/>
              <a:buChar char="•"/>
            </a:pPr>
            <a:r>
              <a:rPr lang="en-US" altLang="en-US" sz="3200" dirty="0">
                <a:solidFill>
                  <a:schemeClr val="tx2"/>
                </a:solidFill>
              </a:rPr>
              <a:t> </a:t>
            </a:r>
            <a:r>
              <a:rPr lang="en-US" altLang="en-US" sz="3200" i="1" dirty="0">
                <a:solidFill>
                  <a:schemeClr val="tx2"/>
                </a:solidFill>
              </a:rPr>
              <a:t>Many things can distract us</a:t>
            </a:r>
          </a:p>
          <a:p>
            <a:pPr lvl="4">
              <a:buFont typeface="Wingdings" panose="05000000000000000000" pitchFamily="2" charset="2"/>
              <a:buChar char="Ø"/>
            </a:pPr>
            <a:r>
              <a:rPr lang="en-US" altLang="en-US" sz="3200" dirty="0">
                <a:solidFill>
                  <a:schemeClr val="tx2"/>
                </a:solidFill>
              </a:rPr>
              <a:t>People around us</a:t>
            </a:r>
          </a:p>
          <a:p>
            <a:pPr lvl="4">
              <a:buFont typeface="Wingdings" panose="05000000000000000000" pitchFamily="2" charset="2"/>
              <a:buChar char="Ø"/>
            </a:pPr>
            <a:r>
              <a:rPr lang="en-US" altLang="en-US" sz="3200" dirty="0">
                <a:solidFill>
                  <a:schemeClr val="tx2"/>
                </a:solidFill>
              </a:rPr>
              <a:t>Those leading</a:t>
            </a:r>
          </a:p>
          <a:p>
            <a:pPr lvl="4">
              <a:buFont typeface="Wingdings" panose="05000000000000000000" pitchFamily="2" charset="2"/>
              <a:buChar char="Ø"/>
            </a:pPr>
            <a:r>
              <a:rPr lang="en-US" altLang="en-US" sz="3200" dirty="0">
                <a:solidFill>
                  <a:schemeClr val="tx2"/>
                </a:solidFill>
              </a:rPr>
              <a:t>Traffic in and out</a:t>
            </a:r>
          </a:p>
          <a:p>
            <a:pPr lvl="4">
              <a:buFont typeface="Wingdings" panose="05000000000000000000" pitchFamily="2" charset="2"/>
              <a:buChar char="Ø"/>
            </a:pPr>
            <a:r>
              <a:rPr lang="en-US" altLang="en-US" sz="3200" dirty="0">
                <a:solidFill>
                  <a:schemeClr val="tx2"/>
                </a:solidFill>
              </a:rPr>
              <a:t>Secular concerns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1000"/>
                                        <p:tgtEl>
                                          <p:spTgt spid="21507"/>
                                        </p:tgtEl>
                                      </p:cBhvr>
                                    </p:animEffect>
                                    <p:anim calcmode="lin" valueType="num">
                                      <p:cBhvr>
                                        <p:cTn id="8" dur="1000" fill="hold"/>
                                        <p:tgtEl>
                                          <p:spTgt spid="21507"/>
                                        </p:tgtEl>
                                        <p:attrNameLst>
                                          <p:attrName>ppt_x</p:attrName>
                                        </p:attrNameLst>
                                      </p:cBhvr>
                                      <p:tavLst>
                                        <p:tav tm="0">
                                          <p:val>
                                            <p:strVal val="#ppt_x"/>
                                          </p:val>
                                        </p:tav>
                                        <p:tav tm="100000">
                                          <p:val>
                                            <p:strVal val="#ppt_x"/>
                                          </p:val>
                                        </p:tav>
                                      </p:tavLst>
                                    </p:anim>
                                    <p:anim calcmode="lin" valueType="num">
                                      <p:cBhvr>
                                        <p:cTn id="9" dur="1000" fill="hold"/>
                                        <p:tgtEl>
                                          <p:spTgt spid="2150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8">
                                            <p:txEl>
                                              <p:pRg st="0" end="0"/>
                                            </p:txEl>
                                          </p:spTgt>
                                        </p:tgtEl>
                                        <p:attrNameLst>
                                          <p:attrName>style.visibility</p:attrName>
                                        </p:attrNameLst>
                                      </p:cBhvr>
                                      <p:to>
                                        <p:strVal val="visible"/>
                                      </p:to>
                                    </p:set>
                                    <p:animEffect transition="in" filter="fade">
                                      <p:cBhvr>
                                        <p:cTn id="14" dur="1000"/>
                                        <p:tgtEl>
                                          <p:spTgt spid="21508">
                                            <p:txEl>
                                              <p:pRg st="0" end="0"/>
                                            </p:txEl>
                                          </p:spTgt>
                                        </p:tgtEl>
                                      </p:cBhvr>
                                    </p:animEffect>
                                    <p:anim calcmode="lin" valueType="num">
                                      <p:cBhvr>
                                        <p:cTn id="15" dur="1000" fill="hold"/>
                                        <p:tgtEl>
                                          <p:spTgt spid="2150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150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8">
                                            <p:txEl>
                                              <p:pRg st="1" end="1"/>
                                            </p:txEl>
                                          </p:spTgt>
                                        </p:tgtEl>
                                        <p:attrNameLst>
                                          <p:attrName>style.visibility</p:attrName>
                                        </p:attrNameLst>
                                      </p:cBhvr>
                                      <p:to>
                                        <p:strVal val="visible"/>
                                      </p:to>
                                    </p:set>
                                    <p:animEffect transition="in" filter="fade">
                                      <p:cBhvr>
                                        <p:cTn id="21" dur="1000"/>
                                        <p:tgtEl>
                                          <p:spTgt spid="21508">
                                            <p:txEl>
                                              <p:pRg st="1" end="1"/>
                                            </p:txEl>
                                          </p:spTgt>
                                        </p:tgtEl>
                                      </p:cBhvr>
                                    </p:animEffect>
                                    <p:anim calcmode="lin" valueType="num">
                                      <p:cBhvr>
                                        <p:cTn id="22" dur="1000" fill="hold"/>
                                        <p:tgtEl>
                                          <p:spTgt spid="2150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150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508">
                                            <p:txEl>
                                              <p:pRg st="2" end="2"/>
                                            </p:txEl>
                                          </p:spTgt>
                                        </p:tgtEl>
                                        <p:attrNameLst>
                                          <p:attrName>style.visibility</p:attrName>
                                        </p:attrNameLst>
                                      </p:cBhvr>
                                      <p:to>
                                        <p:strVal val="visible"/>
                                      </p:to>
                                    </p:set>
                                    <p:animEffect transition="in" filter="fade">
                                      <p:cBhvr>
                                        <p:cTn id="28" dur="1000"/>
                                        <p:tgtEl>
                                          <p:spTgt spid="21508">
                                            <p:txEl>
                                              <p:pRg st="2" end="2"/>
                                            </p:txEl>
                                          </p:spTgt>
                                        </p:tgtEl>
                                      </p:cBhvr>
                                    </p:animEffect>
                                    <p:anim calcmode="lin" valueType="num">
                                      <p:cBhvr>
                                        <p:cTn id="29" dur="1000" fill="hold"/>
                                        <p:tgtEl>
                                          <p:spTgt spid="2150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150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508">
                                            <p:txEl>
                                              <p:pRg st="3" end="3"/>
                                            </p:txEl>
                                          </p:spTgt>
                                        </p:tgtEl>
                                        <p:attrNameLst>
                                          <p:attrName>style.visibility</p:attrName>
                                        </p:attrNameLst>
                                      </p:cBhvr>
                                      <p:to>
                                        <p:strVal val="visible"/>
                                      </p:to>
                                    </p:set>
                                    <p:animEffect transition="in" filter="fade">
                                      <p:cBhvr>
                                        <p:cTn id="35" dur="1000"/>
                                        <p:tgtEl>
                                          <p:spTgt spid="21508">
                                            <p:txEl>
                                              <p:pRg st="3" end="3"/>
                                            </p:txEl>
                                          </p:spTgt>
                                        </p:tgtEl>
                                      </p:cBhvr>
                                    </p:animEffect>
                                    <p:anim calcmode="lin" valueType="num">
                                      <p:cBhvr>
                                        <p:cTn id="36" dur="1000" fill="hold"/>
                                        <p:tgtEl>
                                          <p:spTgt spid="2150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150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508">
                                            <p:txEl>
                                              <p:pRg st="4" end="4"/>
                                            </p:txEl>
                                          </p:spTgt>
                                        </p:tgtEl>
                                        <p:attrNameLst>
                                          <p:attrName>style.visibility</p:attrName>
                                        </p:attrNameLst>
                                      </p:cBhvr>
                                      <p:to>
                                        <p:strVal val="visible"/>
                                      </p:to>
                                    </p:set>
                                    <p:animEffect transition="in" filter="fade">
                                      <p:cBhvr>
                                        <p:cTn id="42" dur="1000"/>
                                        <p:tgtEl>
                                          <p:spTgt spid="21508">
                                            <p:txEl>
                                              <p:pRg st="4" end="4"/>
                                            </p:txEl>
                                          </p:spTgt>
                                        </p:tgtEl>
                                      </p:cBhvr>
                                    </p:animEffect>
                                    <p:anim calcmode="lin" valueType="num">
                                      <p:cBhvr>
                                        <p:cTn id="43" dur="1000" fill="hold"/>
                                        <p:tgtEl>
                                          <p:spTgt spid="2150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150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1508">
                                            <p:txEl>
                                              <p:pRg st="5" end="5"/>
                                            </p:txEl>
                                          </p:spTgt>
                                        </p:tgtEl>
                                        <p:attrNameLst>
                                          <p:attrName>style.visibility</p:attrName>
                                        </p:attrNameLst>
                                      </p:cBhvr>
                                      <p:to>
                                        <p:strVal val="visible"/>
                                      </p:to>
                                    </p:set>
                                    <p:animEffect transition="in" filter="fade">
                                      <p:cBhvr>
                                        <p:cTn id="49" dur="1000"/>
                                        <p:tgtEl>
                                          <p:spTgt spid="21508">
                                            <p:txEl>
                                              <p:pRg st="5" end="5"/>
                                            </p:txEl>
                                          </p:spTgt>
                                        </p:tgtEl>
                                      </p:cBhvr>
                                    </p:animEffect>
                                    <p:anim calcmode="lin" valueType="num">
                                      <p:cBhvr>
                                        <p:cTn id="50" dur="1000" fill="hold"/>
                                        <p:tgtEl>
                                          <p:spTgt spid="21508">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2150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1508">
                                            <p:txEl>
                                              <p:pRg st="6" end="6"/>
                                            </p:txEl>
                                          </p:spTgt>
                                        </p:tgtEl>
                                        <p:attrNameLst>
                                          <p:attrName>style.visibility</p:attrName>
                                        </p:attrNameLst>
                                      </p:cBhvr>
                                      <p:to>
                                        <p:strVal val="visible"/>
                                      </p:to>
                                    </p:set>
                                    <p:animEffect transition="in" filter="fade">
                                      <p:cBhvr>
                                        <p:cTn id="56" dur="1000"/>
                                        <p:tgtEl>
                                          <p:spTgt spid="21508">
                                            <p:txEl>
                                              <p:pRg st="6" end="6"/>
                                            </p:txEl>
                                          </p:spTgt>
                                        </p:tgtEl>
                                      </p:cBhvr>
                                    </p:animEffect>
                                    <p:anim calcmode="lin" valueType="num">
                                      <p:cBhvr>
                                        <p:cTn id="57" dur="1000" fill="hold"/>
                                        <p:tgtEl>
                                          <p:spTgt spid="21508">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2150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1508">
                                            <p:txEl>
                                              <p:pRg st="7" end="7"/>
                                            </p:txEl>
                                          </p:spTgt>
                                        </p:tgtEl>
                                        <p:attrNameLst>
                                          <p:attrName>style.visibility</p:attrName>
                                        </p:attrNameLst>
                                      </p:cBhvr>
                                      <p:to>
                                        <p:strVal val="visible"/>
                                      </p:to>
                                    </p:set>
                                    <p:animEffect transition="in" filter="fade">
                                      <p:cBhvr>
                                        <p:cTn id="63" dur="1000"/>
                                        <p:tgtEl>
                                          <p:spTgt spid="21508">
                                            <p:txEl>
                                              <p:pRg st="7" end="7"/>
                                            </p:txEl>
                                          </p:spTgt>
                                        </p:tgtEl>
                                      </p:cBhvr>
                                    </p:animEffect>
                                    <p:anim calcmode="lin" valueType="num">
                                      <p:cBhvr>
                                        <p:cTn id="64" dur="1000" fill="hold"/>
                                        <p:tgtEl>
                                          <p:spTgt spid="21508">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2150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0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4">
            <a:extLst>
              <a:ext uri="{FF2B5EF4-FFF2-40B4-BE49-F238E27FC236}">
                <a16:creationId xmlns:a16="http://schemas.microsoft.com/office/drawing/2014/main" id="{9FCF3AF2-400F-C9B8-6AB4-2BF2DB15953F}"/>
              </a:ext>
            </a:extLst>
          </p:cNvPr>
          <p:cNvSpPr txBox="1">
            <a:spLocks noChangeArrowheads="1"/>
          </p:cNvSpPr>
          <p:nvPr/>
        </p:nvSpPr>
        <p:spPr bwMode="auto">
          <a:xfrm>
            <a:off x="457200" y="1905000"/>
            <a:ext cx="7772400" cy="1308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Worship takes work</a:t>
            </a:r>
          </a:p>
          <a:p>
            <a:pPr eaLnBrk="1" hangingPunct="1">
              <a:lnSpc>
                <a:spcPct val="130000"/>
              </a:lnSpc>
            </a:pPr>
            <a:r>
              <a:rPr lang="en-US" altLang="en-US" sz="3200" b="1" dirty="0"/>
              <a:t>B. Worship is to be sincere – from the heart</a:t>
            </a:r>
          </a:p>
        </p:txBody>
      </p:sp>
      <p:sp>
        <p:nvSpPr>
          <p:cNvPr id="22532" name="Rectangle 5">
            <a:extLst>
              <a:ext uri="{FF2B5EF4-FFF2-40B4-BE49-F238E27FC236}">
                <a16:creationId xmlns:a16="http://schemas.microsoft.com/office/drawing/2014/main" id="{A3EAADBD-96F5-6FD3-6B5C-FE0AA5D2FCE8}"/>
              </a:ext>
            </a:extLst>
          </p:cNvPr>
          <p:cNvSpPr>
            <a:spLocks noChangeArrowheads="1"/>
          </p:cNvSpPr>
          <p:nvPr/>
        </p:nvSpPr>
        <p:spPr bwMode="auto">
          <a:xfrm>
            <a:off x="914400" y="4724400"/>
            <a:ext cx="7162800" cy="1066800"/>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dirty="0">
                <a:solidFill>
                  <a:schemeClr val="bg1"/>
                </a:solidFill>
              </a:rPr>
              <a:t>John 4:24</a:t>
            </a:r>
          </a:p>
          <a:p>
            <a:pPr algn="ctr" eaLnBrk="1" hangingPunct="1"/>
            <a:r>
              <a:rPr lang="en-US" altLang="en-US" sz="3200" b="1" dirty="0">
                <a:solidFill>
                  <a:srgbClr val="FFFF99"/>
                </a:solidFill>
              </a:rPr>
              <a:t>Must Worship In Spirit And In Truth</a:t>
            </a:r>
          </a:p>
        </p:txBody>
      </p:sp>
      <p:sp>
        <p:nvSpPr>
          <p:cNvPr id="2" name="AutoShape 4" descr="Purple mesh">
            <a:extLst>
              <a:ext uri="{FF2B5EF4-FFF2-40B4-BE49-F238E27FC236}">
                <a16:creationId xmlns:a16="http://schemas.microsoft.com/office/drawing/2014/main" id="{B470997D-E8D6-9583-3758-AE8901A6A8B1}"/>
              </a:ext>
            </a:extLst>
          </p:cNvPr>
          <p:cNvSpPr>
            <a:spLocks noChangeArrowheads="1"/>
          </p:cNvSpPr>
          <p:nvPr/>
        </p:nvSpPr>
        <p:spPr bwMode="auto">
          <a:xfrm>
            <a:off x="876300" y="299211"/>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2"/>
                                        </p:tgtEl>
                                        <p:attrNameLst>
                                          <p:attrName>style.visibility</p:attrName>
                                        </p:attrNameLst>
                                      </p:cBhvr>
                                      <p:to>
                                        <p:strVal val="visible"/>
                                      </p:to>
                                    </p:set>
                                    <p:animEffect transition="in" filter="fade">
                                      <p:cBhvr>
                                        <p:cTn id="21" dur="1000"/>
                                        <p:tgtEl>
                                          <p:spTgt spid="22532"/>
                                        </p:tgtEl>
                                      </p:cBhvr>
                                    </p:animEffect>
                                    <p:anim calcmode="lin" valueType="num">
                                      <p:cBhvr>
                                        <p:cTn id="22" dur="1000" fill="hold"/>
                                        <p:tgtEl>
                                          <p:spTgt spid="22532"/>
                                        </p:tgtEl>
                                        <p:attrNameLst>
                                          <p:attrName>ppt_x</p:attrName>
                                        </p:attrNameLst>
                                      </p:cBhvr>
                                      <p:tavLst>
                                        <p:tav tm="0">
                                          <p:val>
                                            <p:strVal val="#ppt_x"/>
                                          </p:val>
                                        </p:tav>
                                        <p:tav tm="100000">
                                          <p:val>
                                            <p:strVal val="#ppt_x"/>
                                          </p:val>
                                        </p:tav>
                                      </p:tavLst>
                                    </p:anim>
                                    <p:anim calcmode="lin" valueType="num">
                                      <p:cBhvr>
                                        <p:cTn id="23" dur="1000" fill="hold"/>
                                        <p:tgtEl>
                                          <p:spTgt spid="225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5">
            <a:extLst>
              <a:ext uri="{FF2B5EF4-FFF2-40B4-BE49-F238E27FC236}">
                <a16:creationId xmlns:a16="http://schemas.microsoft.com/office/drawing/2014/main" id="{2B4415F5-01DC-33EE-0F10-F8386E5AE096}"/>
              </a:ext>
            </a:extLst>
          </p:cNvPr>
          <p:cNvSpPr txBox="1">
            <a:spLocks noChangeArrowheads="1"/>
          </p:cNvSpPr>
          <p:nvPr/>
        </p:nvSpPr>
        <p:spPr bwMode="auto">
          <a:xfrm>
            <a:off x="723900" y="3962400"/>
            <a:ext cx="76962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Tx/>
              <a:buChar char="•"/>
            </a:pPr>
            <a:r>
              <a:rPr lang="en-US" altLang="en-US" sz="3200" dirty="0"/>
              <a:t> The One we worship (God Almighty)</a:t>
            </a:r>
          </a:p>
          <a:p>
            <a:pPr eaLnBrk="1" hangingPunct="1">
              <a:buFontTx/>
              <a:buChar char="•"/>
            </a:pPr>
            <a:r>
              <a:rPr lang="en-US" altLang="en-US" sz="3200" dirty="0"/>
              <a:t> What we are doing (songs, words, etc.)</a:t>
            </a:r>
          </a:p>
          <a:p>
            <a:pPr eaLnBrk="1" hangingPunct="1">
              <a:buFontTx/>
              <a:buChar char="•"/>
            </a:pPr>
            <a:r>
              <a:rPr lang="en-US" altLang="en-US" sz="3200" dirty="0"/>
              <a:t> What is being said (prayers, sermon)</a:t>
            </a:r>
          </a:p>
          <a:p>
            <a:pPr eaLnBrk="1" hangingPunct="1">
              <a:buFontTx/>
              <a:buChar char="•"/>
            </a:pPr>
            <a:r>
              <a:rPr lang="en-US" altLang="en-US" sz="3200" dirty="0"/>
              <a:t> Meaning of the Lord’s Supper (body, blood, death, etc.)</a:t>
            </a:r>
          </a:p>
        </p:txBody>
      </p:sp>
      <p:sp>
        <p:nvSpPr>
          <p:cNvPr id="2" name="AutoShape 4" descr="Purple mesh">
            <a:extLst>
              <a:ext uri="{FF2B5EF4-FFF2-40B4-BE49-F238E27FC236}">
                <a16:creationId xmlns:a16="http://schemas.microsoft.com/office/drawing/2014/main" id="{E1D1C097-B365-28B3-104C-E2FB9831D5BB}"/>
              </a:ext>
            </a:extLst>
          </p:cNvPr>
          <p:cNvSpPr>
            <a:spLocks noChangeArrowheads="1"/>
          </p:cNvSpPr>
          <p:nvPr/>
        </p:nvSpPr>
        <p:spPr bwMode="auto">
          <a:xfrm>
            <a:off x="876300" y="299211"/>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
        <p:nvSpPr>
          <p:cNvPr id="3" name="Text Box 4">
            <a:extLst>
              <a:ext uri="{FF2B5EF4-FFF2-40B4-BE49-F238E27FC236}">
                <a16:creationId xmlns:a16="http://schemas.microsoft.com/office/drawing/2014/main" id="{96AB5E79-7494-51CF-FF03-3BEE81E881AF}"/>
              </a:ext>
            </a:extLst>
          </p:cNvPr>
          <p:cNvSpPr txBox="1">
            <a:spLocks noChangeArrowheads="1"/>
          </p:cNvSpPr>
          <p:nvPr/>
        </p:nvSpPr>
        <p:spPr bwMode="auto">
          <a:xfrm>
            <a:off x="457200" y="1905000"/>
            <a:ext cx="7772400" cy="194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Worship takes work</a:t>
            </a:r>
          </a:p>
          <a:p>
            <a:pPr eaLnBrk="1" hangingPunct="1">
              <a:lnSpc>
                <a:spcPct val="130000"/>
              </a:lnSpc>
            </a:pPr>
            <a:r>
              <a:rPr lang="en-US" altLang="en-US" sz="3200" b="1" dirty="0"/>
              <a:t>B. Worship is to be sincere – from the heart</a:t>
            </a:r>
          </a:p>
          <a:p>
            <a:pPr eaLnBrk="1" hangingPunct="1">
              <a:lnSpc>
                <a:spcPct val="130000"/>
              </a:lnSpc>
            </a:pPr>
            <a:r>
              <a:rPr lang="en-US" altLang="en-US" sz="3200" b="1" dirty="0"/>
              <a:t>C. Focus 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6">
                                            <p:txEl>
                                              <p:pRg st="0" end="0"/>
                                            </p:txEl>
                                          </p:spTgt>
                                        </p:tgtEl>
                                        <p:attrNameLst>
                                          <p:attrName>style.visibility</p:attrName>
                                        </p:attrNameLst>
                                      </p:cBhvr>
                                      <p:to>
                                        <p:strVal val="visible"/>
                                      </p:to>
                                    </p:set>
                                    <p:animEffect transition="in" filter="fade">
                                      <p:cBhvr>
                                        <p:cTn id="28" dur="1000"/>
                                        <p:tgtEl>
                                          <p:spTgt spid="23556">
                                            <p:txEl>
                                              <p:pRg st="0" end="0"/>
                                            </p:txEl>
                                          </p:spTgt>
                                        </p:tgtEl>
                                      </p:cBhvr>
                                    </p:animEffect>
                                    <p:anim calcmode="lin" valueType="num">
                                      <p:cBhvr>
                                        <p:cTn id="29" dur="10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355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6">
                                            <p:txEl>
                                              <p:pRg st="1" end="1"/>
                                            </p:txEl>
                                          </p:spTgt>
                                        </p:tgtEl>
                                        <p:attrNameLst>
                                          <p:attrName>style.visibility</p:attrName>
                                        </p:attrNameLst>
                                      </p:cBhvr>
                                      <p:to>
                                        <p:strVal val="visible"/>
                                      </p:to>
                                    </p:set>
                                    <p:animEffect transition="in" filter="fade">
                                      <p:cBhvr>
                                        <p:cTn id="35" dur="1000"/>
                                        <p:tgtEl>
                                          <p:spTgt spid="23556">
                                            <p:txEl>
                                              <p:pRg st="1" end="1"/>
                                            </p:txEl>
                                          </p:spTgt>
                                        </p:tgtEl>
                                      </p:cBhvr>
                                    </p:animEffect>
                                    <p:anim calcmode="lin" valueType="num">
                                      <p:cBhvr>
                                        <p:cTn id="36" dur="10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2355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6">
                                            <p:txEl>
                                              <p:pRg st="2" end="2"/>
                                            </p:txEl>
                                          </p:spTgt>
                                        </p:tgtEl>
                                        <p:attrNameLst>
                                          <p:attrName>style.visibility</p:attrName>
                                        </p:attrNameLst>
                                      </p:cBhvr>
                                      <p:to>
                                        <p:strVal val="visible"/>
                                      </p:to>
                                    </p:set>
                                    <p:animEffect transition="in" filter="fade">
                                      <p:cBhvr>
                                        <p:cTn id="42" dur="1000"/>
                                        <p:tgtEl>
                                          <p:spTgt spid="23556">
                                            <p:txEl>
                                              <p:pRg st="2" end="2"/>
                                            </p:txEl>
                                          </p:spTgt>
                                        </p:tgtEl>
                                      </p:cBhvr>
                                    </p:animEffect>
                                    <p:anim calcmode="lin" valueType="num">
                                      <p:cBhvr>
                                        <p:cTn id="43" dur="10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2355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3556">
                                            <p:txEl>
                                              <p:pRg st="3" end="3"/>
                                            </p:txEl>
                                          </p:spTgt>
                                        </p:tgtEl>
                                        <p:attrNameLst>
                                          <p:attrName>style.visibility</p:attrName>
                                        </p:attrNameLst>
                                      </p:cBhvr>
                                      <p:to>
                                        <p:strVal val="visible"/>
                                      </p:to>
                                    </p:set>
                                    <p:animEffect transition="in" filter="fade">
                                      <p:cBhvr>
                                        <p:cTn id="49" dur="1000"/>
                                        <p:tgtEl>
                                          <p:spTgt spid="23556">
                                            <p:txEl>
                                              <p:pRg st="3" end="3"/>
                                            </p:txEl>
                                          </p:spTgt>
                                        </p:tgtEl>
                                      </p:cBhvr>
                                    </p:animEffect>
                                    <p:anim calcmode="lin" valueType="num">
                                      <p:cBhvr>
                                        <p:cTn id="50" dur="1000" fill="hold"/>
                                        <p:tgtEl>
                                          <p:spTgt spid="23556">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2355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2">
            <a:extLst>
              <a:ext uri="{FF2B5EF4-FFF2-40B4-BE49-F238E27FC236}">
                <a16:creationId xmlns:a16="http://schemas.microsoft.com/office/drawing/2014/main" id="{8920DF29-9979-BF67-3B0A-4ED7393913D2}"/>
              </a:ext>
            </a:extLst>
          </p:cNvPr>
          <p:cNvSpPr>
            <a:spLocks noChangeArrowheads="1" noChangeShapeType="1" noTextEdit="1"/>
          </p:cNvSpPr>
          <p:nvPr/>
        </p:nvSpPr>
        <p:spPr bwMode="auto">
          <a:xfrm>
            <a:off x="1066800" y="152400"/>
            <a:ext cx="6858000" cy="22098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25603" name="AutoShape 3" descr="Purple mesh">
            <a:extLst>
              <a:ext uri="{FF2B5EF4-FFF2-40B4-BE49-F238E27FC236}">
                <a16:creationId xmlns:a16="http://schemas.microsoft.com/office/drawing/2014/main" id="{BC61B07C-18FD-E15B-D477-5F9F9726EF20}"/>
              </a:ext>
            </a:extLst>
          </p:cNvPr>
          <p:cNvSpPr>
            <a:spLocks noChangeArrowheads="1"/>
          </p:cNvSpPr>
          <p:nvPr/>
        </p:nvSpPr>
        <p:spPr bwMode="auto">
          <a:xfrm>
            <a:off x="990600" y="26670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25604" name="AutoShape 4" descr="Purple mesh">
            <a:extLst>
              <a:ext uri="{FF2B5EF4-FFF2-40B4-BE49-F238E27FC236}">
                <a16:creationId xmlns:a16="http://schemas.microsoft.com/office/drawing/2014/main" id="{EB51AEC8-EF0D-9CEC-09E3-D82B6400DFD3}"/>
              </a:ext>
            </a:extLst>
          </p:cNvPr>
          <p:cNvSpPr>
            <a:spLocks noChangeArrowheads="1"/>
          </p:cNvSpPr>
          <p:nvPr/>
        </p:nvSpPr>
        <p:spPr bwMode="auto">
          <a:xfrm>
            <a:off x="990600" y="35814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
        <p:nvSpPr>
          <p:cNvPr id="25605" name="AutoShape 5" descr="Purple mesh">
            <a:extLst>
              <a:ext uri="{FF2B5EF4-FFF2-40B4-BE49-F238E27FC236}">
                <a16:creationId xmlns:a16="http://schemas.microsoft.com/office/drawing/2014/main" id="{9DD70314-BF72-AA9C-36D2-6F3AA8B288B2}"/>
              </a:ext>
            </a:extLst>
          </p:cNvPr>
          <p:cNvSpPr>
            <a:spLocks noChangeArrowheads="1"/>
          </p:cNvSpPr>
          <p:nvPr/>
        </p:nvSpPr>
        <p:spPr bwMode="auto">
          <a:xfrm>
            <a:off x="990600" y="44958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
        <p:nvSpPr>
          <p:cNvPr id="25606" name="AutoShape 6" descr="Purple mesh">
            <a:extLst>
              <a:ext uri="{FF2B5EF4-FFF2-40B4-BE49-F238E27FC236}">
                <a16:creationId xmlns:a16="http://schemas.microsoft.com/office/drawing/2014/main" id="{667B6816-37EA-341D-40D5-F0A1CEA26D5A}"/>
              </a:ext>
            </a:extLst>
          </p:cNvPr>
          <p:cNvSpPr>
            <a:spLocks noChangeArrowheads="1"/>
          </p:cNvSpPr>
          <p:nvPr/>
        </p:nvSpPr>
        <p:spPr bwMode="auto">
          <a:xfrm>
            <a:off x="990600" y="54102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4" descr="Purple mesh">
            <a:extLst>
              <a:ext uri="{FF2B5EF4-FFF2-40B4-BE49-F238E27FC236}">
                <a16:creationId xmlns:a16="http://schemas.microsoft.com/office/drawing/2014/main" id="{C8D0C31E-793F-060A-53A0-94E95865A471}"/>
              </a:ext>
            </a:extLst>
          </p:cNvPr>
          <p:cNvSpPr>
            <a:spLocks noChangeArrowheads="1"/>
          </p:cNvSpPr>
          <p:nvPr/>
        </p:nvSpPr>
        <p:spPr bwMode="auto">
          <a:xfrm>
            <a:off x="838200" y="3048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
        <p:nvSpPr>
          <p:cNvPr id="26627" name="Text Box 10">
            <a:extLst>
              <a:ext uri="{FF2B5EF4-FFF2-40B4-BE49-F238E27FC236}">
                <a16:creationId xmlns:a16="http://schemas.microsoft.com/office/drawing/2014/main" id="{680CAC11-098C-5BC1-77C4-66AA6F0DE9F8}"/>
              </a:ext>
            </a:extLst>
          </p:cNvPr>
          <p:cNvSpPr txBox="1">
            <a:spLocks noChangeArrowheads="1"/>
          </p:cNvSpPr>
          <p:nvPr/>
        </p:nvSpPr>
        <p:spPr bwMode="auto">
          <a:xfrm>
            <a:off x="1047750" y="1260339"/>
            <a:ext cx="6972300" cy="5262979"/>
          </a:xfrm>
          <a:prstGeom prst="rect">
            <a:avLst/>
          </a:prstGeom>
          <a:solidFill>
            <a:schemeClr val="bg1"/>
          </a:solidFill>
          <a:ln w="9525">
            <a:solidFill>
              <a:schemeClr val="tx1"/>
            </a:solidFill>
            <a:miter lim="800000"/>
            <a:headEnd/>
            <a:tailEnd/>
          </a:ln>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latin typeface="+mn-lt"/>
              </a:rPr>
              <a:t>Matthew 22:35-40</a:t>
            </a:r>
          </a:p>
          <a:p>
            <a:pPr algn="ctr" eaLnBrk="1" hangingPunct="1"/>
            <a:endParaRPr lang="en-US" altLang="en-US" sz="2800" b="1" dirty="0"/>
          </a:p>
          <a:p>
            <a:pPr algn="ctr" eaLnBrk="1" hangingPunct="1"/>
            <a:r>
              <a:rPr lang="en-US" altLang="en-US" sz="2800" b="1" i="1" dirty="0">
                <a:latin typeface="+mn-lt"/>
              </a:rPr>
              <a:t>“One of them, a lawyer, asked Him a question, testing Him, ‘Teacher, which is the great commandment in the Law?’ And He said to him, ‘“</a:t>
            </a:r>
            <a:r>
              <a:rPr lang="en-US" altLang="en-US" sz="2800" b="1" i="1" cap="small" dirty="0">
                <a:latin typeface="+mn-lt"/>
              </a:rPr>
              <a:t>You shall </a:t>
            </a:r>
            <a:r>
              <a:rPr lang="en-US" altLang="en-US" sz="2800" b="1" i="1" u="sng" cap="small" dirty="0">
                <a:latin typeface="+mn-lt"/>
              </a:rPr>
              <a:t>love the Lord your God </a:t>
            </a:r>
            <a:r>
              <a:rPr lang="en-US" altLang="en-US" sz="2800" b="1" i="1" cap="small" dirty="0">
                <a:latin typeface="+mn-lt"/>
              </a:rPr>
              <a:t>with all your heart, and with all your soul, and with all your mind.</a:t>
            </a:r>
            <a:r>
              <a:rPr lang="en-US" altLang="en-US" sz="2800" b="1" i="1" dirty="0">
                <a:latin typeface="+mn-lt"/>
              </a:rPr>
              <a:t>” This is the great and foremost commandment. The second is like it, “</a:t>
            </a:r>
            <a:r>
              <a:rPr lang="en-US" altLang="en-US" sz="2800" b="1" i="1" cap="small" dirty="0">
                <a:latin typeface="+mn-lt"/>
              </a:rPr>
              <a:t>You shall </a:t>
            </a:r>
            <a:r>
              <a:rPr lang="en-US" altLang="en-US" sz="2800" b="1" i="1" u="sng" cap="small" dirty="0">
                <a:latin typeface="+mn-lt"/>
              </a:rPr>
              <a:t>love your neighbor</a:t>
            </a:r>
            <a:r>
              <a:rPr lang="en-US" altLang="en-US" sz="2800" b="1" i="1" cap="small" dirty="0">
                <a:latin typeface="+mn-lt"/>
              </a:rPr>
              <a:t> as yourself</a:t>
            </a:r>
            <a:r>
              <a:rPr lang="en-US" altLang="en-US" sz="2800" b="1" i="1" dirty="0">
                <a:latin typeface="+mn-lt"/>
              </a:rPr>
              <a:t>.” On these two commandments depend the whole Law and the Prophets.’”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descr="Purple mesh">
            <a:extLst>
              <a:ext uri="{FF2B5EF4-FFF2-40B4-BE49-F238E27FC236}">
                <a16:creationId xmlns:a16="http://schemas.microsoft.com/office/drawing/2014/main" id="{87E1DC80-E1D1-2CA7-4BFA-A78D449112F4}"/>
              </a:ext>
            </a:extLst>
          </p:cNvPr>
          <p:cNvSpPr>
            <a:spLocks noChangeArrowheads="1"/>
          </p:cNvSpPr>
          <p:nvPr/>
        </p:nvSpPr>
        <p:spPr bwMode="auto">
          <a:xfrm>
            <a:off x="876300" y="215900"/>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
        <p:nvSpPr>
          <p:cNvPr id="27651" name="Oval 5">
            <a:extLst>
              <a:ext uri="{FF2B5EF4-FFF2-40B4-BE49-F238E27FC236}">
                <a16:creationId xmlns:a16="http://schemas.microsoft.com/office/drawing/2014/main" id="{3BA8FBDF-5DBB-129B-4919-4B3ABA826F16}"/>
              </a:ext>
            </a:extLst>
          </p:cNvPr>
          <p:cNvSpPr>
            <a:spLocks noChangeArrowheads="1"/>
          </p:cNvSpPr>
          <p:nvPr/>
        </p:nvSpPr>
        <p:spPr bwMode="auto">
          <a:xfrm>
            <a:off x="152400" y="1841500"/>
            <a:ext cx="2286000" cy="1295400"/>
          </a:xfrm>
          <a:prstGeom prst="ellipse">
            <a:avLst/>
          </a:prstGeom>
          <a:solidFill>
            <a:schemeClr val="tx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i="1">
                <a:solidFill>
                  <a:srgbClr val="FFFF99"/>
                </a:solidFill>
                <a:latin typeface="Comic Sans MS" panose="030F0702030302020204" pitchFamily="66" charset="0"/>
              </a:rPr>
              <a:t>God</a:t>
            </a:r>
          </a:p>
        </p:txBody>
      </p:sp>
      <p:sp>
        <p:nvSpPr>
          <p:cNvPr id="27652" name="Oval 6">
            <a:extLst>
              <a:ext uri="{FF2B5EF4-FFF2-40B4-BE49-F238E27FC236}">
                <a16:creationId xmlns:a16="http://schemas.microsoft.com/office/drawing/2014/main" id="{998C13A2-EB27-197E-AD0B-4D6EAC9319C8}"/>
              </a:ext>
            </a:extLst>
          </p:cNvPr>
          <p:cNvSpPr>
            <a:spLocks noChangeArrowheads="1"/>
          </p:cNvSpPr>
          <p:nvPr/>
        </p:nvSpPr>
        <p:spPr bwMode="auto">
          <a:xfrm>
            <a:off x="147918" y="4820453"/>
            <a:ext cx="2286000" cy="1295400"/>
          </a:xfrm>
          <a:prstGeom prst="ellipse">
            <a:avLst/>
          </a:prstGeom>
          <a:solidFill>
            <a:schemeClr val="tx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i="1" dirty="0">
                <a:solidFill>
                  <a:srgbClr val="FFFF99"/>
                </a:solidFill>
                <a:latin typeface="Comic Sans MS" panose="030F0702030302020204" pitchFamily="66" charset="0"/>
              </a:rPr>
              <a:t>Brethren</a:t>
            </a:r>
          </a:p>
        </p:txBody>
      </p:sp>
      <p:sp>
        <p:nvSpPr>
          <p:cNvPr id="27653" name="Text Box 7">
            <a:extLst>
              <a:ext uri="{FF2B5EF4-FFF2-40B4-BE49-F238E27FC236}">
                <a16:creationId xmlns:a16="http://schemas.microsoft.com/office/drawing/2014/main" id="{B4C70E83-93C7-104C-6BCD-B5A125E13115}"/>
              </a:ext>
            </a:extLst>
          </p:cNvPr>
          <p:cNvSpPr txBox="1">
            <a:spLocks noChangeArrowheads="1"/>
          </p:cNvSpPr>
          <p:nvPr/>
        </p:nvSpPr>
        <p:spPr bwMode="auto">
          <a:xfrm>
            <a:off x="2514600" y="1272044"/>
            <a:ext cx="6400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Tx/>
              <a:buChar char="•"/>
            </a:pPr>
            <a:r>
              <a:rPr lang="en-US" altLang="en-US" dirty="0">
                <a:solidFill>
                  <a:srgbClr val="0000FF"/>
                </a:solidFill>
              </a:rPr>
              <a:t> </a:t>
            </a:r>
            <a:r>
              <a:rPr lang="en-US" altLang="en-US" sz="2800" dirty="0">
                <a:solidFill>
                  <a:srgbClr val="0000FF"/>
                </a:solidFill>
              </a:rPr>
              <a:t>More than just acknowledging God 	(James 2:19)</a:t>
            </a:r>
          </a:p>
          <a:p>
            <a:pPr eaLnBrk="1" hangingPunct="1">
              <a:buFontTx/>
              <a:buChar char="•"/>
            </a:pPr>
            <a:r>
              <a:rPr lang="en-US" altLang="en-US" sz="2800" dirty="0">
                <a:solidFill>
                  <a:srgbClr val="0000FF"/>
                </a:solidFill>
              </a:rPr>
              <a:t> We must keep His commands </a:t>
            </a:r>
            <a:br>
              <a:rPr lang="en-US" altLang="en-US" sz="2800" dirty="0">
                <a:solidFill>
                  <a:srgbClr val="0000FF"/>
                </a:solidFill>
              </a:rPr>
            </a:br>
            <a:r>
              <a:rPr lang="en-US" altLang="en-US" sz="2800" dirty="0">
                <a:solidFill>
                  <a:srgbClr val="0000FF"/>
                </a:solidFill>
              </a:rPr>
              <a:t>	(John 14:15; 1 John 2:3-6; 5:3)</a:t>
            </a:r>
          </a:p>
          <a:p>
            <a:pPr eaLnBrk="1" hangingPunct="1">
              <a:buFontTx/>
              <a:buChar char="•"/>
            </a:pPr>
            <a:r>
              <a:rPr lang="en-US" altLang="en-US" sz="2800" dirty="0">
                <a:solidFill>
                  <a:srgbClr val="0000FF"/>
                </a:solidFill>
              </a:rPr>
              <a:t> Practice what we know is right</a:t>
            </a:r>
            <a:br>
              <a:rPr lang="en-US" altLang="en-US" sz="2800" dirty="0">
                <a:solidFill>
                  <a:srgbClr val="0000FF"/>
                </a:solidFill>
              </a:rPr>
            </a:br>
            <a:r>
              <a:rPr lang="en-US" altLang="en-US" sz="2800" dirty="0">
                <a:solidFill>
                  <a:srgbClr val="0000FF"/>
                </a:solidFill>
              </a:rPr>
              <a:t>	(Luke 17:6-10; James 1:22)</a:t>
            </a:r>
          </a:p>
        </p:txBody>
      </p:sp>
      <p:sp>
        <p:nvSpPr>
          <p:cNvPr id="27654" name="Text Box 8">
            <a:extLst>
              <a:ext uri="{FF2B5EF4-FFF2-40B4-BE49-F238E27FC236}">
                <a16:creationId xmlns:a16="http://schemas.microsoft.com/office/drawing/2014/main" id="{A850136A-9F14-847E-5EFE-2EAAEEF34012}"/>
              </a:ext>
            </a:extLst>
          </p:cNvPr>
          <p:cNvSpPr txBox="1">
            <a:spLocks noChangeArrowheads="1"/>
          </p:cNvSpPr>
          <p:nvPr/>
        </p:nvSpPr>
        <p:spPr bwMode="auto">
          <a:xfrm>
            <a:off x="2514600" y="4368800"/>
            <a:ext cx="6629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Tx/>
              <a:buChar char="•"/>
            </a:pPr>
            <a:r>
              <a:rPr lang="en-US" altLang="en-US" dirty="0">
                <a:solidFill>
                  <a:srgbClr val="0000FF"/>
                </a:solidFill>
              </a:rPr>
              <a:t> </a:t>
            </a:r>
            <a:r>
              <a:rPr lang="en-US" altLang="en-US" sz="2800" dirty="0">
                <a:solidFill>
                  <a:srgbClr val="0000FF"/>
                </a:solidFill>
              </a:rPr>
              <a:t>Can’t grow without love (1 John 4:19-21)</a:t>
            </a:r>
          </a:p>
          <a:p>
            <a:pPr eaLnBrk="1" hangingPunct="1">
              <a:buFontTx/>
              <a:buChar char="•"/>
            </a:pPr>
            <a:r>
              <a:rPr lang="en-US" altLang="en-US" sz="2800" dirty="0">
                <a:solidFill>
                  <a:srgbClr val="0000FF"/>
                </a:solidFill>
              </a:rPr>
              <a:t> Fulfill our responsibility (Romans 13:8-10)</a:t>
            </a:r>
          </a:p>
        </p:txBody>
      </p:sp>
      <p:sp>
        <p:nvSpPr>
          <p:cNvPr id="27655" name="Text Box 9">
            <a:extLst>
              <a:ext uri="{FF2B5EF4-FFF2-40B4-BE49-F238E27FC236}">
                <a16:creationId xmlns:a16="http://schemas.microsoft.com/office/drawing/2014/main" id="{70A2AE3B-87EC-634C-9E0E-47AC89CC0D04}"/>
              </a:ext>
            </a:extLst>
          </p:cNvPr>
          <p:cNvSpPr txBox="1">
            <a:spLocks noChangeArrowheads="1"/>
          </p:cNvSpPr>
          <p:nvPr/>
        </p:nvSpPr>
        <p:spPr bwMode="auto">
          <a:xfrm>
            <a:off x="3591718" y="5322907"/>
            <a:ext cx="507555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dirty="0"/>
              <a:t>Weep and rejoice (Romans 12:15)</a:t>
            </a:r>
          </a:p>
          <a:p>
            <a:pPr eaLnBrk="1" hangingPunct="1"/>
            <a:r>
              <a:rPr lang="en-US" altLang="en-US" sz="2800" dirty="0"/>
              <a:t>Restore (Galatians 6:1)</a:t>
            </a:r>
          </a:p>
          <a:p>
            <a:pPr eaLnBrk="1" hangingPunct="1"/>
            <a:r>
              <a:rPr lang="en-US" altLang="en-US" sz="2800" dirty="0"/>
              <a:t>Encourage (Hebrews 10:24)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fade">
                                      <p:cBhvr>
                                        <p:cTn id="7" dur="1000"/>
                                        <p:tgtEl>
                                          <p:spTgt spid="27653">
                                            <p:txEl>
                                              <p:pRg st="0" end="0"/>
                                            </p:txEl>
                                          </p:spTgt>
                                        </p:tgtEl>
                                      </p:cBhvr>
                                    </p:animEffect>
                                    <p:anim calcmode="lin" valueType="num">
                                      <p:cBhvr>
                                        <p:cTn id="8" dur="1000" fill="hold"/>
                                        <p:tgtEl>
                                          <p:spTgt spid="276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76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653">
                                            <p:txEl>
                                              <p:pRg st="1" end="1"/>
                                            </p:txEl>
                                          </p:spTgt>
                                        </p:tgtEl>
                                        <p:attrNameLst>
                                          <p:attrName>style.visibility</p:attrName>
                                        </p:attrNameLst>
                                      </p:cBhvr>
                                      <p:to>
                                        <p:strVal val="visible"/>
                                      </p:to>
                                    </p:set>
                                    <p:animEffect transition="in" filter="fade">
                                      <p:cBhvr>
                                        <p:cTn id="14" dur="1000"/>
                                        <p:tgtEl>
                                          <p:spTgt spid="27653">
                                            <p:txEl>
                                              <p:pRg st="1" end="1"/>
                                            </p:txEl>
                                          </p:spTgt>
                                        </p:tgtEl>
                                      </p:cBhvr>
                                    </p:animEffect>
                                    <p:anim calcmode="lin" valueType="num">
                                      <p:cBhvr>
                                        <p:cTn id="15" dur="1000" fill="hold"/>
                                        <p:tgtEl>
                                          <p:spTgt spid="276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76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653">
                                            <p:txEl>
                                              <p:pRg st="2" end="2"/>
                                            </p:txEl>
                                          </p:spTgt>
                                        </p:tgtEl>
                                        <p:attrNameLst>
                                          <p:attrName>style.visibility</p:attrName>
                                        </p:attrNameLst>
                                      </p:cBhvr>
                                      <p:to>
                                        <p:strVal val="visible"/>
                                      </p:to>
                                    </p:set>
                                    <p:animEffect transition="in" filter="fade">
                                      <p:cBhvr>
                                        <p:cTn id="21" dur="1000"/>
                                        <p:tgtEl>
                                          <p:spTgt spid="27653">
                                            <p:txEl>
                                              <p:pRg st="2" end="2"/>
                                            </p:txEl>
                                          </p:spTgt>
                                        </p:tgtEl>
                                      </p:cBhvr>
                                    </p:animEffect>
                                    <p:anim calcmode="lin" valueType="num">
                                      <p:cBhvr>
                                        <p:cTn id="22" dur="1000" fill="hold"/>
                                        <p:tgtEl>
                                          <p:spTgt spid="276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76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7654">
                                            <p:txEl>
                                              <p:pRg st="0" end="0"/>
                                            </p:txEl>
                                          </p:spTgt>
                                        </p:tgtEl>
                                        <p:attrNameLst>
                                          <p:attrName>style.visibility</p:attrName>
                                        </p:attrNameLst>
                                      </p:cBhvr>
                                      <p:to>
                                        <p:strVal val="visible"/>
                                      </p:to>
                                    </p:set>
                                    <p:animEffect transition="in" filter="fade">
                                      <p:cBhvr>
                                        <p:cTn id="28" dur="1000"/>
                                        <p:tgtEl>
                                          <p:spTgt spid="27654">
                                            <p:txEl>
                                              <p:pRg st="0" end="0"/>
                                            </p:txEl>
                                          </p:spTgt>
                                        </p:tgtEl>
                                      </p:cBhvr>
                                    </p:animEffect>
                                    <p:anim calcmode="lin" valueType="num">
                                      <p:cBhvr>
                                        <p:cTn id="29" dur="1000" fill="hold"/>
                                        <p:tgtEl>
                                          <p:spTgt spid="27654">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765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654">
                                            <p:txEl>
                                              <p:pRg st="1" end="1"/>
                                            </p:txEl>
                                          </p:spTgt>
                                        </p:tgtEl>
                                        <p:attrNameLst>
                                          <p:attrName>style.visibility</p:attrName>
                                        </p:attrNameLst>
                                      </p:cBhvr>
                                      <p:to>
                                        <p:strVal val="visible"/>
                                      </p:to>
                                    </p:set>
                                    <p:animEffect transition="in" filter="fade">
                                      <p:cBhvr>
                                        <p:cTn id="35" dur="1000"/>
                                        <p:tgtEl>
                                          <p:spTgt spid="27654">
                                            <p:txEl>
                                              <p:pRg st="1" end="1"/>
                                            </p:txEl>
                                          </p:spTgt>
                                        </p:tgtEl>
                                      </p:cBhvr>
                                    </p:animEffect>
                                    <p:anim calcmode="lin" valueType="num">
                                      <p:cBhvr>
                                        <p:cTn id="36" dur="1000" fill="hold"/>
                                        <p:tgtEl>
                                          <p:spTgt spid="27654">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2765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7655">
                                            <p:txEl>
                                              <p:pRg st="0" end="0"/>
                                            </p:txEl>
                                          </p:spTgt>
                                        </p:tgtEl>
                                        <p:attrNameLst>
                                          <p:attrName>style.visibility</p:attrName>
                                        </p:attrNameLst>
                                      </p:cBhvr>
                                      <p:to>
                                        <p:strVal val="visible"/>
                                      </p:to>
                                    </p:set>
                                    <p:animEffect transition="in" filter="fade">
                                      <p:cBhvr>
                                        <p:cTn id="42" dur="1000"/>
                                        <p:tgtEl>
                                          <p:spTgt spid="27655">
                                            <p:txEl>
                                              <p:pRg st="0" end="0"/>
                                            </p:txEl>
                                          </p:spTgt>
                                        </p:tgtEl>
                                      </p:cBhvr>
                                    </p:animEffect>
                                    <p:anim calcmode="lin" valueType="num">
                                      <p:cBhvr>
                                        <p:cTn id="43" dur="1000" fill="hold"/>
                                        <p:tgtEl>
                                          <p:spTgt spid="27655">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76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7655">
                                            <p:txEl>
                                              <p:pRg st="1" end="1"/>
                                            </p:txEl>
                                          </p:spTgt>
                                        </p:tgtEl>
                                        <p:attrNameLst>
                                          <p:attrName>style.visibility</p:attrName>
                                        </p:attrNameLst>
                                      </p:cBhvr>
                                      <p:to>
                                        <p:strVal val="visible"/>
                                      </p:to>
                                    </p:set>
                                    <p:animEffect transition="in" filter="fade">
                                      <p:cBhvr>
                                        <p:cTn id="49" dur="1000"/>
                                        <p:tgtEl>
                                          <p:spTgt spid="27655">
                                            <p:txEl>
                                              <p:pRg st="1" end="1"/>
                                            </p:txEl>
                                          </p:spTgt>
                                        </p:tgtEl>
                                      </p:cBhvr>
                                    </p:animEffect>
                                    <p:anim calcmode="lin" valueType="num">
                                      <p:cBhvr>
                                        <p:cTn id="50" dur="1000" fill="hold"/>
                                        <p:tgtEl>
                                          <p:spTgt spid="27655">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276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7655">
                                            <p:txEl>
                                              <p:pRg st="2" end="2"/>
                                            </p:txEl>
                                          </p:spTgt>
                                        </p:tgtEl>
                                        <p:attrNameLst>
                                          <p:attrName>style.visibility</p:attrName>
                                        </p:attrNameLst>
                                      </p:cBhvr>
                                      <p:to>
                                        <p:strVal val="visible"/>
                                      </p:to>
                                    </p:set>
                                    <p:animEffect transition="in" filter="fade">
                                      <p:cBhvr>
                                        <p:cTn id="56" dur="1000"/>
                                        <p:tgtEl>
                                          <p:spTgt spid="27655">
                                            <p:txEl>
                                              <p:pRg st="2" end="2"/>
                                            </p:txEl>
                                          </p:spTgt>
                                        </p:tgtEl>
                                      </p:cBhvr>
                                    </p:animEffect>
                                    <p:anim calcmode="lin" valueType="num">
                                      <p:cBhvr>
                                        <p:cTn id="57" dur="1000" fill="hold"/>
                                        <p:tgtEl>
                                          <p:spTgt spid="27655">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2765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p:bldP spid="27654" grpId="0" build="p"/>
      <p:bldP spid="2765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46F7-7D8F-046F-279D-DC7BC2D55A3F}"/>
            </a:ext>
          </a:extLst>
        </p:cNvPr>
        <p:cNvGrpSpPr/>
        <p:nvPr/>
      </p:nvGrpSpPr>
      <p:grpSpPr>
        <a:xfrm>
          <a:off x="0" y="0"/>
          <a:ext cx="0" cy="0"/>
          <a:chOff x="0" y="0"/>
          <a:chExt cx="0" cy="0"/>
        </a:xfrm>
      </p:grpSpPr>
      <p:sp>
        <p:nvSpPr>
          <p:cNvPr id="27650" name="AutoShape 2" descr="Purple mesh">
            <a:extLst>
              <a:ext uri="{FF2B5EF4-FFF2-40B4-BE49-F238E27FC236}">
                <a16:creationId xmlns:a16="http://schemas.microsoft.com/office/drawing/2014/main" id="{A8F1D239-320A-05A6-1345-71065E0F06E2}"/>
              </a:ext>
            </a:extLst>
          </p:cNvPr>
          <p:cNvSpPr>
            <a:spLocks noChangeArrowheads="1"/>
          </p:cNvSpPr>
          <p:nvPr/>
        </p:nvSpPr>
        <p:spPr bwMode="auto">
          <a:xfrm>
            <a:off x="876300" y="2159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
        <p:nvSpPr>
          <p:cNvPr id="27653" name="Text Box 7">
            <a:extLst>
              <a:ext uri="{FF2B5EF4-FFF2-40B4-BE49-F238E27FC236}">
                <a16:creationId xmlns:a16="http://schemas.microsoft.com/office/drawing/2014/main" id="{BEA812FF-B8ED-1173-EB2E-CE04DAF0177C}"/>
              </a:ext>
            </a:extLst>
          </p:cNvPr>
          <p:cNvSpPr txBox="1">
            <a:spLocks noChangeArrowheads="1"/>
          </p:cNvSpPr>
          <p:nvPr/>
        </p:nvSpPr>
        <p:spPr bwMode="auto">
          <a:xfrm>
            <a:off x="154860" y="1272044"/>
            <a:ext cx="88392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u="sng" dirty="0">
                <a:solidFill>
                  <a:srgbClr val="FF0000"/>
                </a:solidFill>
                <a:latin typeface="+mn-lt"/>
              </a:rPr>
              <a:t>We must be faithful in attendance!</a:t>
            </a:r>
          </a:p>
          <a:p>
            <a:pPr algn="ctr" eaLnBrk="1" hangingPunct="1"/>
            <a:r>
              <a:rPr lang="en-US" altLang="en-US" sz="3200" dirty="0">
                <a:latin typeface="+mn-lt"/>
              </a:rPr>
              <a:t>Hebrews 10:24-25</a:t>
            </a:r>
          </a:p>
          <a:p>
            <a:pPr algn="ctr" eaLnBrk="1" hangingPunct="1"/>
            <a:r>
              <a:rPr lang="en-US" altLang="en-US" sz="3200" b="1" i="1" dirty="0">
                <a:latin typeface="+mn-lt"/>
              </a:rPr>
              <a:t>“… and let us consider how to stimulate one another to love and good deeds, </a:t>
            </a:r>
            <a:r>
              <a:rPr lang="en-US" altLang="en-US" sz="3200" b="1" i="1" u="sng" dirty="0">
                <a:latin typeface="+mn-lt"/>
              </a:rPr>
              <a:t>not forsaking</a:t>
            </a:r>
            <a:r>
              <a:rPr lang="en-US" altLang="en-US" sz="3200" b="1" i="1" dirty="0">
                <a:latin typeface="+mn-lt"/>
              </a:rPr>
              <a:t> our own assembling together, as is the habit of some, </a:t>
            </a:r>
            <a:r>
              <a:rPr lang="en-US" altLang="en-US" sz="3200" b="1" i="1" u="sng" dirty="0">
                <a:latin typeface="+mn-lt"/>
              </a:rPr>
              <a:t>but encouraging</a:t>
            </a:r>
            <a:r>
              <a:rPr lang="en-US" altLang="en-US" sz="3200" b="1" i="1" dirty="0">
                <a:latin typeface="+mn-lt"/>
              </a:rPr>
              <a:t> one another; and all the more as you see the day drawing near.” </a:t>
            </a:r>
          </a:p>
          <a:p>
            <a:pPr eaLnBrk="1" hangingPunct="1"/>
            <a:r>
              <a:rPr lang="en-US" altLang="en-US" sz="4400" dirty="0">
                <a:latin typeface="+mn-lt"/>
              </a:rPr>
              <a:t>We cannot stimulate to love and good deeds by forsaking the assembly!</a:t>
            </a:r>
          </a:p>
        </p:txBody>
      </p:sp>
    </p:spTree>
    <p:extLst>
      <p:ext uri="{BB962C8B-B14F-4D97-AF65-F5344CB8AC3E}">
        <p14:creationId xmlns:p14="http://schemas.microsoft.com/office/powerpoint/2010/main" val="122336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fade">
                                      <p:cBhvr>
                                        <p:cTn id="7" dur="1000"/>
                                        <p:tgtEl>
                                          <p:spTgt spid="27653">
                                            <p:txEl>
                                              <p:pRg st="0" end="0"/>
                                            </p:txEl>
                                          </p:spTgt>
                                        </p:tgtEl>
                                      </p:cBhvr>
                                    </p:animEffect>
                                    <p:anim calcmode="lin" valueType="num">
                                      <p:cBhvr>
                                        <p:cTn id="8" dur="1000" fill="hold"/>
                                        <p:tgtEl>
                                          <p:spTgt spid="276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76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653">
                                            <p:txEl>
                                              <p:pRg st="1" end="1"/>
                                            </p:txEl>
                                          </p:spTgt>
                                        </p:tgtEl>
                                        <p:attrNameLst>
                                          <p:attrName>style.visibility</p:attrName>
                                        </p:attrNameLst>
                                      </p:cBhvr>
                                      <p:to>
                                        <p:strVal val="visible"/>
                                      </p:to>
                                    </p:set>
                                    <p:animEffect transition="in" filter="fade">
                                      <p:cBhvr>
                                        <p:cTn id="14" dur="1000"/>
                                        <p:tgtEl>
                                          <p:spTgt spid="27653">
                                            <p:txEl>
                                              <p:pRg st="1" end="1"/>
                                            </p:txEl>
                                          </p:spTgt>
                                        </p:tgtEl>
                                      </p:cBhvr>
                                    </p:animEffect>
                                    <p:anim calcmode="lin" valueType="num">
                                      <p:cBhvr>
                                        <p:cTn id="15" dur="1000" fill="hold"/>
                                        <p:tgtEl>
                                          <p:spTgt spid="276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765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7653">
                                            <p:txEl>
                                              <p:pRg st="2" end="2"/>
                                            </p:txEl>
                                          </p:spTgt>
                                        </p:tgtEl>
                                        <p:attrNameLst>
                                          <p:attrName>style.visibility</p:attrName>
                                        </p:attrNameLst>
                                      </p:cBhvr>
                                      <p:to>
                                        <p:strVal val="visible"/>
                                      </p:to>
                                    </p:set>
                                    <p:animEffect transition="in" filter="fade">
                                      <p:cBhvr>
                                        <p:cTn id="19" dur="1000"/>
                                        <p:tgtEl>
                                          <p:spTgt spid="27653">
                                            <p:txEl>
                                              <p:pRg st="2" end="2"/>
                                            </p:txEl>
                                          </p:spTgt>
                                        </p:tgtEl>
                                      </p:cBhvr>
                                    </p:animEffect>
                                    <p:anim calcmode="lin" valueType="num">
                                      <p:cBhvr>
                                        <p:cTn id="20" dur="1000" fill="hold"/>
                                        <p:tgtEl>
                                          <p:spTgt spid="2765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76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7653">
                                            <p:txEl>
                                              <p:pRg st="3" end="3"/>
                                            </p:txEl>
                                          </p:spTgt>
                                        </p:tgtEl>
                                        <p:attrNameLst>
                                          <p:attrName>style.visibility</p:attrName>
                                        </p:attrNameLst>
                                      </p:cBhvr>
                                      <p:to>
                                        <p:strVal val="visible"/>
                                      </p:to>
                                    </p:set>
                                    <p:animEffect transition="in" filter="fade">
                                      <p:cBhvr>
                                        <p:cTn id="26" dur="1000"/>
                                        <p:tgtEl>
                                          <p:spTgt spid="27653">
                                            <p:txEl>
                                              <p:pRg st="3" end="3"/>
                                            </p:txEl>
                                          </p:spTgt>
                                        </p:tgtEl>
                                      </p:cBhvr>
                                    </p:animEffect>
                                    <p:anim calcmode="lin" valueType="num">
                                      <p:cBhvr>
                                        <p:cTn id="27" dur="1000" fill="hold"/>
                                        <p:tgtEl>
                                          <p:spTgt spid="2765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765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WordArt 2">
            <a:extLst>
              <a:ext uri="{FF2B5EF4-FFF2-40B4-BE49-F238E27FC236}">
                <a16:creationId xmlns:a16="http://schemas.microsoft.com/office/drawing/2014/main" id="{4717E9A9-FF8C-2173-D795-77144BB3CDC1}"/>
              </a:ext>
            </a:extLst>
          </p:cNvPr>
          <p:cNvSpPr>
            <a:spLocks noChangeArrowheads="1" noChangeShapeType="1" noTextEdit="1"/>
          </p:cNvSpPr>
          <p:nvPr/>
        </p:nvSpPr>
        <p:spPr bwMode="auto">
          <a:xfrm>
            <a:off x="990600" y="0"/>
            <a:ext cx="6858000" cy="22098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29699" name="AutoShape 3" descr="Purple mesh">
            <a:extLst>
              <a:ext uri="{FF2B5EF4-FFF2-40B4-BE49-F238E27FC236}">
                <a16:creationId xmlns:a16="http://schemas.microsoft.com/office/drawing/2014/main" id="{88FE132B-58F2-5B42-9304-CCF6F7FF8720}"/>
              </a:ext>
            </a:extLst>
          </p:cNvPr>
          <p:cNvSpPr>
            <a:spLocks noChangeArrowheads="1"/>
          </p:cNvSpPr>
          <p:nvPr/>
        </p:nvSpPr>
        <p:spPr bwMode="auto">
          <a:xfrm>
            <a:off x="990600" y="23622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29700" name="AutoShape 4" descr="Purple mesh">
            <a:extLst>
              <a:ext uri="{FF2B5EF4-FFF2-40B4-BE49-F238E27FC236}">
                <a16:creationId xmlns:a16="http://schemas.microsoft.com/office/drawing/2014/main" id="{FFEA4A6C-387C-21F0-5101-D8173214653D}"/>
              </a:ext>
            </a:extLst>
          </p:cNvPr>
          <p:cNvSpPr>
            <a:spLocks noChangeArrowheads="1"/>
          </p:cNvSpPr>
          <p:nvPr/>
        </p:nvSpPr>
        <p:spPr bwMode="auto">
          <a:xfrm>
            <a:off x="990600" y="325755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
        <p:nvSpPr>
          <p:cNvPr id="29701" name="AutoShape 5" descr="Purple mesh">
            <a:extLst>
              <a:ext uri="{FF2B5EF4-FFF2-40B4-BE49-F238E27FC236}">
                <a16:creationId xmlns:a16="http://schemas.microsoft.com/office/drawing/2014/main" id="{DDCB783A-8F68-04C9-9CD9-39441AA1C676}"/>
              </a:ext>
            </a:extLst>
          </p:cNvPr>
          <p:cNvSpPr>
            <a:spLocks noChangeArrowheads="1"/>
          </p:cNvSpPr>
          <p:nvPr/>
        </p:nvSpPr>
        <p:spPr bwMode="auto">
          <a:xfrm>
            <a:off x="990600" y="41529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
        <p:nvSpPr>
          <p:cNvPr id="29702" name="AutoShape 6" descr="Purple mesh">
            <a:extLst>
              <a:ext uri="{FF2B5EF4-FFF2-40B4-BE49-F238E27FC236}">
                <a16:creationId xmlns:a16="http://schemas.microsoft.com/office/drawing/2014/main" id="{B5D8DEF6-C275-9784-F961-A4F8F69BAB52}"/>
              </a:ext>
            </a:extLst>
          </p:cNvPr>
          <p:cNvSpPr>
            <a:spLocks noChangeArrowheads="1"/>
          </p:cNvSpPr>
          <p:nvPr/>
        </p:nvSpPr>
        <p:spPr bwMode="auto">
          <a:xfrm>
            <a:off x="990600" y="504825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
        <p:nvSpPr>
          <p:cNvPr id="29703" name="AutoShape 7" descr="Purple mesh">
            <a:extLst>
              <a:ext uri="{FF2B5EF4-FFF2-40B4-BE49-F238E27FC236}">
                <a16:creationId xmlns:a16="http://schemas.microsoft.com/office/drawing/2014/main" id="{7EED7504-22EF-B145-BA99-DEFD877D1280}"/>
              </a:ext>
            </a:extLst>
          </p:cNvPr>
          <p:cNvSpPr>
            <a:spLocks noChangeArrowheads="1"/>
          </p:cNvSpPr>
          <p:nvPr/>
        </p:nvSpPr>
        <p:spPr bwMode="auto">
          <a:xfrm>
            <a:off x="990600" y="59436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V. First In Spiritual Matters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4" descr="Purple mesh">
            <a:extLst>
              <a:ext uri="{FF2B5EF4-FFF2-40B4-BE49-F238E27FC236}">
                <a16:creationId xmlns:a16="http://schemas.microsoft.com/office/drawing/2014/main" id="{7D79DCCC-0802-A6B9-E196-983A5EB4CA7A}"/>
              </a:ext>
            </a:extLst>
          </p:cNvPr>
          <p:cNvSpPr>
            <a:spLocks noChangeArrowheads="1"/>
          </p:cNvSpPr>
          <p:nvPr/>
        </p:nvSpPr>
        <p:spPr bwMode="auto">
          <a:xfrm>
            <a:off x="876300" y="152400"/>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i="1" dirty="0">
                <a:solidFill>
                  <a:schemeClr val="bg1"/>
                </a:solidFill>
                <a:latin typeface="+mn-lt"/>
              </a:rPr>
              <a:t>V. First In Spiritual Matters</a:t>
            </a:r>
          </a:p>
        </p:txBody>
      </p:sp>
      <p:sp>
        <p:nvSpPr>
          <p:cNvPr id="30723" name="WordArt 7">
            <a:extLst>
              <a:ext uri="{FF2B5EF4-FFF2-40B4-BE49-F238E27FC236}">
                <a16:creationId xmlns:a16="http://schemas.microsoft.com/office/drawing/2014/main" id="{D8E5E913-9EE4-21F0-405F-4620F08A23B8}"/>
              </a:ext>
            </a:extLst>
          </p:cNvPr>
          <p:cNvSpPr>
            <a:spLocks noChangeArrowheads="1" noChangeShapeType="1" noTextEdit="1"/>
          </p:cNvSpPr>
          <p:nvPr/>
        </p:nvSpPr>
        <p:spPr bwMode="auto">
          <a:xfrm>
            <a:off x="2667000" y="1143000"/>
            <a:ext cx="3810000" cy="838200"/>
          </a:xfrm>
          <a:prstGeom prst="rect">
            <a:avLst/>
          </a:prstGeom>
        </p:spPr>
        <p:txBody>
          <a:bodyPr wrap="none" fromWordArt="1">
            <a:prstTxWarp prst="textPlain">
              <a:avLst>
                <a:gd name="adj" fmla="val 50157"/>
              </a:avLst>
            </a:prstTxWarp>
          </a:bodyPr>
          <a:lstStyle/>
          <a:p>
            <a:pPr algn="ctr"/>
            <a:r>
              <a:rPr lang="en-US"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A04020102020204" pitchFamily="34" charset="0"/>
              </a:rPr>
              <a:t>Priorities</a:t>
            </a:r>
          </a:p>
        </p:txBody>
      </p:sp>
      <p:sp>
        <p:nvSpPr>
          <p:cNvPr id="30724" name="AutoShape 10">
            <a:extLst>
              <a:ext uri="{FF2B5EF4-FFF2-40B4-BE49-F238E27FC236}">
                <a16:creationId xmlns:a16="http://schemas.microsoft.com/office/drawing/2014/main" id="{FD2F1D11-13C4-B831-241A-8DC6BFA5FD3D}"/>
              </a:ext>
            </a:extLst>
          </p:cNvPr>
          <p:cNvSpPr>
            <a:spLocks noChangeArrowheads="1"/>
          </p:cNvSpPr>
          <p:nvPr/>
        </p:nvSpPr>
        <p:spPr bwMode="auto">
          <a:xfrm>
            <a:off x="381000" y="2362200"/>
            <a:ext cx="3810000" cy="4114800"/>
          </a:xfrm>
          <a:prstGeom prst="roundRect">
            <a:avLst>
              <a:gd name="adj" fmla="val 10208"/>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chemeClr val="bg1"/>
                </a:solidFill>
              </a:rPr>
              <a:t>Matthew 6:33</a:t>
            </a:r>
          </a:p>
          <a:p>
            <a:pPr algn="ctr" eaLnBrk="1" hangingPunct="1"/>
            <a:r>
              <a:rPr lang="en-US" altLang="en-US" b="1" i="1" dirty="0">
                <a:solidFill>
                  <a:schemeClr val="bg1"/>
                </a:solidFill>
              </a:rPr>
              <a:t>Seek First His kingdom and </a:t>
            </a:r>
            <a:br>
              <a:rPr lang="en-US" altLang="en-US" b="1" i="1" dirty="0">
                <a:solidFill>
                  <a:schemeClr val="bg1"/>
                </a:solidFill>
              </a:rPr>
            </a:br>
            <a:r>
              <a:rPr lang="en-US" altLang="en-US" b="1" i="1" dirty="0">
                <a:solidFill>
                  <a:schemeClr val="bg1"/>
                </a:solidFill>
              </a:rPr>
              <a:t>His Righteousness.</a:t>
            </a:r>
          </a:p>
          <a:p>
            <a:pPr algn="ctr" eaLnBrk="1" hangingPunct="1"/>
            <a:endParaRPr lang="en-US" altLang="en-US" b="1" i="1" dirty="0">
              <a:solidFill>
                <a:schemeClr val="bg1"/>
              </a:solidFill>
            </a:endParaRPr>
          </a:p>
          <a:p>
            <a:pPr algn="ctr" eaLnBrk="1" hangingPunct="1"/>
            <a:r>
              <a:rPr lang="en-US" altLang="en-US" sz="2800" b="1" dirty="0">
                <a:solidFill>
                  <a:schemeClr val="bg1"/>
                </a:solidFill>
              </a:rPr>
              <a:t>1 Peter 3:15</a:t>
            </a:r>
          </a:p>
          <a:p>
            <a:pPr algn="ctr" eaLnBrk="1" hangingPunct="1"/>
            <a:r>
              <a:rPr lang="en-US" altLang="en-US" b="1" i="1" dirty="0">
                <a:solidFill>
                  <a:schemeClr val="bg1"/>
                </a:solidFill>
              </a:rPr>
              <a:t>Sanctify Christ</a:t>
            </a:r>
            <a:br>
              <a:rPr lang="en-US" altLang="en-US" b="1" i="1" dirty="0">
                <a:solidFill>
                  <a:schemeClr val="bg1"/>
                </a:solidFill>
              </a:rPr>
            </a:br>
            <a:r>
              <a:rPr lang="en-US" altLang="en-US" b="1" i="1" dirty="0">
                <a:solidFill>
                  <a:schemeClr val="bg1"/>
                </a:solidFill>
              </a:rPr>
              <a:t>as Lord in your hearts </a:t>
            </a:r>
          </a:p>
        </p:txBody>
      </p:sp>
      <p:sp>
        <p:nvSpPr>
          <p:cNvPr id="30725" name="AutoShape 11">
            <a:extLst>
              <a:ext uri="{FF2B5EF4-FFF2-40B4-BE49-F238E27FC236}">
                <a16:creationId xmlns:a16="http://schemas.microsoft.com/office/drawing/2014/main" id="{E48E735B-F4E0-4E3D-AFA3-B110408F9232}"/>
              </a:ext>
            </a:extLst>
          </p:cNvPr>
          <p:cNvSpPr>
            <a:spLocks noChangeArrowheads="1"/>
          </p:cNvSpPr>
          <p:nvPr/>
        </p:nvSpPr>
        <p:spPr bwMode="auto">
          <a:xfrm>
            <a:off x="4953000" y="2362200"/>
            <a:ext cx="3657600" cy="4114800"/>
          </a:xfrm>
          <a:prstGeom prst="roundRect">
            <a:avLst>
              <a:gd name="adj" fmla="val 10208"/>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chemeClr val="bg1"/>
                </a:solidFill>
              </a:rPr>
              <a:t>Above Pleasure</a:t>
            </a:r>
          </a:p>
          <a:p>
            <a:pPr algn="ctr" eaLnBrk="1" hangingPunct="1"/>
            <a:r>
              <a:rPr lang="en-US" altLang="en-US" sz="2800" b="1" dirty="0">
                <a:solidFill>
                  <a:schemeClr val="bg1"/>
                </a:solidFill>
              </a:rPr>
              <a:t>Above Entertainment</a:t>
            </a:r>
          </a:p>
          <a:p>
            <a:pPr algn="ctr" eaLnBrk="1" hangingPunct="1"/>
            <a:r>
              <a:rPr lang="en-US" altLang="en-US" sz="2800" b="1" dirty="0">
                <a:solidFill>
                  <a:schemeClr val="bg1"/>
                </a:solidFill>
              </a:rPr>
              <a:t>Above Family</a:t>
            </a:r>
          </a:p>
          <a:p>
            <a:pPr algn="ctr" eaLnBrk="1" hangingPunct="1"/>
            <a:r>
              <a:rPr lang="en-US" altLang="en-US" sz="2800" b="1" dirty="0">
                <a:solidFill>
                  <a:schemeClr val="bg1"/>
                </a:solidFill>
              </a:rPr>
              <a:t>Above Jobs</a:t>
            </a:r>
          </a:p>
          <a:p>
            <a:pPr algn="ctr" eaLnBrk="1" hangingPunct="1"/>
            <a:r>
              <a:rPr lang="en-US" altLang="en-US" sz="2800" b="1" dirty="0">
                <a:solidFill>
                  <a:schemeClr val="bg1"/>
                </a:solidFill>
              </a:rPr>
              <a:t>Above Education</a:t>
            </a:r>
          </a:p>
          <a:p>
            <a:pPr algn="ctr" eaLnBrk="1" hangingPunct="1"/>
            <a:r>
              <a:rPr lang="en-US" altLang="en-US" sz="2800" b="1" dirty="0">
                <a:solidFill>
                  <a:schemeClr val="bg1"/>
                </a:solidFill>
              </a:rPr>
              <a:t>Above Self</a:t>
            </a:r>
          </a:p>
          <a:p>
            <a:pPr algn="ctr" eaLnBrk="1" hangingPunct="1"/>
            <a:r>
              <a:rPr lang="en-US" altLang="en-US" sz="2800" b="1" u="sng" dirty="0">
                <a:solidFill>
                  <a:schemeClr val="bg1"/>
                </a:solidFill>
              </a:rPr>
              <a:t>Matthew 16:24-27</a:t>
            </a:r>
            <a:endParaRPr lang="en-US" altLang="en-US" b="1" u="sng"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24">
                                            <p:bg/>
                                          </p:spTgt>
                                        </p:tgtEl>
                                        <p:attrNameLst>
                                          <p:attrName>style.visibility</p:attrName>
                                        </p:attrNameLst>
                                      </p:cBhvr>
                                      <p:to>
                                        <p:strVal val="visible"/>
                                      </p:to>
                                    </p:set>
                                    <p:animEffect transition="in" filter="fade">
                                      <p:cBhvr>
                                        <p:cTn id="7" dur="1000"/>
                                        <p:tgtEl>
                                          <p:spTgt spid="30724">
                                            <p:bg/>
                                          </p:spTgt>
                                        </p:tgtEl>
                                      </p:cBhvr>
                                    </p:animEffect>
                                    <p:anim calcmode="lin" valueType="num">
                                      <p:cBhvr>
                                        <p:cTn id="8" dur="1000" fill="hold"/>
                                        <p:tgtEl>
                                          <p:spTgt spid="30724">
                                            <p:bg/>
                                          </p:spTgt>
                                        </p:tgtEl>
                                        <p:attrNameLst>
                                          <p:attrName>ppt_x</p:attrName>
                                        </p:attrNameLst>
                                      </p:cBhvr>
                                      <p:tavLst>
                                        <p:tav tm="0">
                                          <p:val>
                                            <p:strVal val="#ppt_x"/>
                                          </p:val>
                                        </p:tav>
                                        <p:tav tm="100000">
                                          <p:val>
                                            <p:strVal val="#ppt_x"/>
                                          </p:val>
                                        </p:tav>
                                      </p:tavLst>
                                    </p:anim>
                                    <p:anim calcmode="lin" valueType="num">
                                      <p:cBhvr>
                                        <p:cTn id="9" dur="1000" fill="hold"/>
                                        <p:tgtEl>
                                          <p:spTgt spid="30724">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0724">
                                            <p:txEl>
                                              <p:pRg st="0" end="0"/>
                                            </p:txEl>
                                          </p:spTgt>
                                        </p:tgtEl>
                                        <p:attrNameLst>
                                          <p:attrName>style.visibility</p:attrName>
                                        </p:attrNameLst>
                                      </p:cBhvr>
                                      <p:to>
                                        <p:strVal val="visible"/>
                                      </p:to>
                                    </p:set>
                                    <p:animEffect transition="in" filter="fade">
                                      <p:cBhvr>
                                        <p:cTn id="12" dur="1000"/>
                                        <p:tgtEl>
                                          <p:spTgt spid="30724">
                                            <p:txEl>
                                              <p:pRg st="0" end="0"/>
                                            </p:txEl>
                                          </p:spTgt>
                                        </p:tgtEl>
                                      </p:cBhvr>
                                    </p:animEffect>
                                    <p:anim calcmode="lin" valueType="num">
                                      <p:cBhvr>
                                        <p:cTn id="13" dur="1000" fill="hold"/>
                                        <p:tgtEl>
                                          <p:spTgt spid="3072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0724">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0724">
                                            <p:txEl>
                                              <p:pRg st="1" end="1"/>
                                            </p:txEl>
                                          </p:spTgt>
                                        </p:tgtEl>
                                        <p:attrNameLst>
                                          <p:attrName>style.visibility</p:attrName>
                                        </p:attrNameLst>
                                      </p:cBhvr>
                                      <p:to>
                                        <p:strVal val="visible"/>
                                      </p:to>
                                    </p:set>
                                    <p:animEffect transition="in" filter="fade">
                                      <p:cBhvr>
                                        <p:cTn id="17" dur="1000"/>
                                        <p:tgtEl>
                                          <p:spTgt spid="30724">
                                            <p:txEl>
                                              <p:pRg st="1" end="1"/>
                                            </p:txEl>
                                          </p:spTgt>
                                        </p:tgtEl>
                                      </p:cBhvr>
                                    </p:animEffect>
                                    <p:anim calcmode="lin" valueType="num">
                                      <p:cBhvr>
                                        <p:cTn id="18" dur="1000" fill="hold"/>
                                        <p:tgtEl>
                                          <p:spTgt spid="30724">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072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0724">
                                            <p:txEl>
                                              <p:pRg st="3" end="3"/>
                                            </p:txEl>
                                          </p:spTgt>
                                        </p:tgtEl>
                                        <p:attrNameLst>
                                          <p:attrName>style.visibility</p:attrName>
                                        </p:attrNameLst>
                                      </p:cBhvr>
                                      <p:to>
                                        <p:strVal val="visible"/>
                                      </p:to>
                                    </p:set>
                                    <p:animEffect transition="in" filter="fade">
                                      <p:cBhvr>
                                        <p:cTn id="24" dur="1000"/>
                                        <p:tgtEl>
                                          <p:spTgt spid="30724">
                                            <p:txEl>
                                              <p:pRg st="3" end="3"/>
                                            </p:txEl>
                                          </p:spTgt>
                                        </p:tgtEl>
                                      </p:cBhvr>
                                    </p:animEffect>
                                    <p:anim calcmode="lin" valueType="num">
                                      <p:cBhvr>
                                        <p:cTn id="25" dur="1000" fill="hold"/>
                                        <p:tgtEl>
                                          <p:spTgt spid="3072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072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0724">
                                            <p:txEl>
                                              <p:pRg st="4" end="4"/>
                                            </p:txEl>
                                          </p:spTgt>
                                        </p:tgtEl>
                                        <p:attrNameLst>
                                          <p:attrName>style.visibility</p:attrName>
                                        </p:attrNameLst>
                                      </p:cBhvr>
                                      <p:to>
                                        <p:strVal val="visible"/>
                                      </p:to>
                                    </p:set>
                                    <p:animEffect transition="in" filter="fade">
                                      <p:cBhvr>
                                        <p:cTn id="29" dur="1000"/>
                                        <p:tgtEl>
                                          <p:spTgt spid="30724">
                                            <p:txEl>
                                              <p:pRg st="4" end="4"/>
                                            </p:txEl>
                                          </p:spTgt>
                                        </p:tgtEl>
                                      </p:cBhvr>
                                    </p:animEffect>
                                    <p:anim calcmode="lin" valueType="num">
                                      <p:cBhvr>
                                        <p:cTn id="30" dur="1000" fill="hold"/>
                                        <p:tgtEl>
                                          <p:spTgt spid="3072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072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0725">
                                            <p:bg/>
                                          </p:spTgt>
                                        </p:tgtEl>
                                        <p:attrNameLst>
                                          <p:attrName>style.visibility</p:attrName>
                                        </p:attrNameLst>
                                      </p:cBhvr>
                                      <p:to>
                                        <p:strVal val="visible"/>
                                      </p:to>
                                    </p:set>
                                    <p:animEffect transition="in" filter="fade">
                                      <p:cBhvr>
                                        <p:cTn id="36" dur="1000"/>
                                        <p:tgtEl>
                                          <p:spTgt spid="30725">
                                            <p:bg/>
                                          </p:spTgt>
                                        </p:tgtEl>
                                      </p:cBhvr>
                                    </p:animEffect>
                                    <p:anim calcmode="lin" valueType="num">
                                      <p:cBhvr>
                                        <p:cTn id="37" dur="1000" fill="hold"/>
                                        <p:tgtEl>
                                          <p:spTgt spid="30725">
                                            <p:bg/>
                                          </p:spTgt>
                                        </p:tgtEl>
                                        <p:attrNameLst>
                                          <p:attrName>ppt_x</p:attrName>
                                        </p:attrNameLst>
                                      </p:cBhvr>
                                      <p:tavLst>
                                        <p:tav tm="0">
                                          <p:val>
                                            <p:strVal val="#ppt_x"/>
                                          </p:val>
                                        </p:tav>
                                        <p:tav tm="100000">
                                          <p:val>
                                            <p:strVal val="#ppt_x"/>
                                          </p:val>
                                        </p:tav>
                                      </p:tavLst>
                                    </p:anim>
                                    <p:anim calcmode="lin" valueType="num">
                                      <p:cBhvr>
                                        <p:cTn id="38" dur="1000" fill="hold"/>
                                        <p:tgtEl>
                                          <p:spTgt spid="30725">
                                            <p:bg/>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0725">
                                            <p:txEl>
                                              <p:pRg st="0" end="0"/>
                                            </p:txEl>
                                          </p:spTgt>
                                        </p:tgtEl>
                                        <p:attrNameLst>
                                          <p:attrName>style.visibility</p:attrName>
                                        </p:attrNameLst>
                                      </p:cBhvr>
                                      <p:to>
                                        <p:strVal val="visible"/>
                                      </p:to>
                                    </p:set>
                                    <p:animEffect transition="in" filter="fade">
                                      <p:cBhvr>
                                        <p:cTn id="41" dur="1000"/>
                                        <p:tgtEl>
                                          <p:spTgt spid="30725">
                                            <p:txEl>
                                              <p:pRg st="0" end="0"/>
                                            </p:txEl>
                                          </p:spTgt>
                                        </p:tgtEl>
                                      </p:cBhvr>
                                    </p:animEffect>
                                    <p:anim calcmode="lin" valueType="num">
                                      <p:cBhvr>
                                        <p:cTn id="42" dur="1000" fill="hold"/>
                                        <p:tgtEl>
                                          <p:spTgt spid="30725">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307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0725">
                                            <p:txEl>
                                              <p:pRg st="1" end="1"/>
                                            </p:txEl>
                                          </p:spTgt>
                                        </p:tgtEl>
                                        <p:attrNameLst>
                                          <p:attrName>style.visibility</p:attrName>
                                        </p:attrNameLst>
                                      </p:cBhvr>
                                      <p:to>
                                        <p:strVal val="visible"/>
                                      </p:to>
                                    </p:set>
                                    <p:animEffect transition="in" filter="fade">
                                      <p:cBhvr>
                                        <p:cTn id="48" dur="1000"/>
                                        <p:tgtEl>
                                          <p:spTgt spid="30725">
                                            <p:txEl>
                                              <p:pRg st="1" end="1"/>
                                            </p:txEl>
                                          </p:spTgt>
                                        </p:tgtEl>
                                      </p:cBhvr>
                                    </p:animEffect>
                                    <p:anim calcmode="lin" valueType="num">
                                      <p:cBhvr>
                                        <p:cTn id="49" dur="1000" fill="hold"/>
                                        <p:tgtEl>
                                          <p:spTgt spid="30725">
                                            <p:txEl>
                                              <p:pRg st="1" end="1"/>
                                            </p:txEl>
                                          </p:spTgt>
                                        </p:tgtEl>
                                        <p:attrNameLst>
                                          <p:attrName>ppt_x</p:attrName>
                                        </p:attrNameLst>
                                      </p:cBhvr>
                                      <p:tavLst>
                                        <p:tav tm="0">
                                          <p:val>
                                            <p:strVal val="#ppt_x"/>
                                          </p:val>
                                        </p:tav>
                                        <p:tav tm="100000">
                                          <p:val>
                                            <p:strVal val="#ppt_x"/>
                                          </p:val>
                                        </p:tav>
                                      </p:tavLst>
                                    </p:anim>
                                    <p:anim calcmode="lin" valueType="num">
                                      <p:cBhvr>
                                        <p:cTn id="50" dur="1000" fill="hold"/>
                                        <p:tgtEl>
                                          <p:spTgt spid="3072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0725">
                                            <p:txEl>
                                              <p:pRg st="2" end="2"/>
                                            </p:txEl>
                                          </p:spTgt>
                                        </p:tgtEl>
                                        <p:attrNameLst>
                                          <p:attrName>style.visibility</p:attrName>
                                        </p:attrNameLst>
                                      </p:cBhvr>
                                      <p:to>
                                        <p:strVal val="visible"/>
                                      </p:to>
                                    </p:set>
                                    <p:animEffect transition="in" filter="fade">
                                      <p:cBhvr>
                                        <p:cTn id="55" dur="1000"/>
                                        <p:tgtEl>
                                          <p:spTgt spid="30725">
                                            <p:txEl>
                                              <p:pRg st="2" end="2"/>
                                            </p:txEl>
                                          </p:spTgt>
                                        </p:tgtEl>
                                      </p:cBhvr>
                                    </p:animEffect>
                                    <p:anim calcmode="lin" valueType="num">
                                      <p:cBhvr>
                                        <p:cTn id="56" dur="1000" fill="hold"/>
                                        <p:tgtEl>
                                          <p:spTgt spid="30725">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3072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0725">
                                            <p:txEl>
                                              <p:pRg st="3" end="3"/>
                                            </p:txEl>
                                          </p:spTgt>
                                        </p:tgtEl>
                                        <p:attrNameLst>
                                          <p:attrName>style.visibility</p:attrName>
                                        </p:attrNameLst>
                                      </p:cBhvr>
                                      <p:to>
                                        <p:strVal val="visible"/>
                                      </p:to>
                                    </p:set>
                                    <p:animEffect transition="in" filter="fade">
                                      <p:cBhvr>
                                        <p:cTn id="62" dur="1000"/>
                                        <p:tgtEl>
                                          <p:spTgt spid="30725">
                                            <p:txEl>
                                              <p:pRg st="3" end="3"/>
                                            </p:txEl>
                                          </p:spTgt>
                                        </p:tgtEl>
                                      </p:cBhvr>
                                    </p:animEffect>
                                    <p:anim calcmode="lin" valueType="num">
                                      <p:cBhvr>
                                        <p:cTn id="63" dur="1000" fill="hold"/>
                                        <p:tgtEl>
                                          <p:spTgt spid="30725">
                                            <p:txEl>
                                              <p:pRg st="3" end="3"/>
                                            </p:txEl>
                                          </p:spTgt>
                                        </p:tgtEl>
                                        <p:attrNameLst>
                                          <p:attrName>ppt_x</p:attrName>
                                        </p:attrNameLst>
                                      </p:cBhvr>
                                      <p:tavLst>
                                        <p:tav tm="0">
                                          <p:val>
                                            <p:strVal val="#ppt_x"/>
                                          </p:val>
                                        </p:tav>
                                        <p:tav tm="100000">
                                          <p:val>
                                            <p:strVal val="#ppt_x"/>
                                          </p:val>
                                        </p:tav>
                                      </p:tavLst>
                                    </p:anim>
                                    <p:anim calcmode="lin" valueType="num">
                                      <p:cBhvr>
                                        <p:cTn id="64" dur="1000" fill="hold"/>
                                        <p:tgtEl>
                                          <p:spTgt spid="3072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0725">
                                            <p:txEl>
                                              <p:pRg st="4" end="4"/>
                                            </p:txEl>
                                          </p:spTgt>
                                        </p:tgtEl>
                                        <p:attrNameLst>
                                          <p:attrName>style.visibility</p:attrName>
                                        </p:attrNameLst>
                                      </p:cBhvr>
                                      <p:to>
                                        <p:strVal val="visible"/>
                                      </p:to>
                                    </p:set>
                                    <p:animEffect transition="in" filter="fade">
                                      <p:cBhvr>
                                        <p:cTn id="69" dur="1000"/>
                                        <p:tgtEl>
                                          <p:spTgt spid="30725">
                                            <p:txEl>
                                              <p:pRg st="4" end="4"/>
                                            </p:txEl>
                                          </p:spTgt>
                                        </p:tgtEl>
                                      </p:cBhvr>
                                    </p:animEffect>
                                    <p:anim calcmode="lin" valueType="num">
                                      <p:cBhvr>
                                        <p:cTn id="70" dur="1000" fill="hold"/>
                                        <p:tgtEl>
                                          <p:spTgt spid="30725">
                                            <p:txEl>
                                              <p:pRg st="4" end="4"/>
                                            </p:txEl>
                                          </p:spTgt>
                                        </p:tgtEl>
                                        <p:attrNameLst>
                                          <p:attrName>ppt_x</p:attrName>
                                        </p:attrNameLst>
                                      </p:cBhvr>
                                      <p:tavLst>
                                        <p:tav tm="0">
                                          <p:val>
                                            <p:strVal val="#ppt_x"/>
                                          </p:val>
                                        </p:tav>
                                        <p:tav tm="100000">
                                          <p:val>
                                            <p:strVal val="#ppt_x"/>
                                          </p:val>
                                        </p:tav>
                                      </p:tavLst>
                                    </p:anim>
                                    <p:anim calcmode="lin" valueType="num">
                                      <p:cBhvr>
                                        <p:cTn id="71" dur="1000" fill="hold"/>
                                        <p:tgtEl>
                                          <p:spTgt spid="3072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0725">
                                            <p:txEl>
                                              <p:pRg st="5" end="5"/>
                                            </p:txEl>
                                          </p:spTgt>
                                        </p:tgtEl>
                                        <p:attrNameLst>
                                          <p:attrName>style.visibility</p:attrName>
                                        </p:attrNameLst>
                                      </p:cBhvr>
                                      <p:to>
                                        <p:strVal val="visible"/>
                                      </p:to>
                                    </p:set>
                                    <p:animEffect transition="in" filter="fade">
                                      <p:cBhvr>
                                        <p:cTn id="76" dur="1000"/>
                                        <p:tgtEl>
                                          <p:spTgt spid="30725">
                                            <p:txEl>
                                              <p:pRg st="5" end="5"/>
                                            </p:txEl>
                                          </p:spTgt>
                                        </p:tgtEl>
                                      </p:cBhvr>
                                    </p:animEffect>
                                    <p:anim calcmode="lin" valueType="num">
                                      <p:cBhvr>
                                        <p:cTn id="77" dur="1000" fill="hold"/>
                                        <p:tgtEl>
                                          <p:spTgt spid="30725">
                                            <p:txEl>
                                              <p:pRg st="5" end="5"/>
                                            </p:txEl>
                                          </p:spTgt>
                                        </p:tgtEl>
                                        <p:attrNameLst>
                                          <p:attrName>ppt_x</p:attrName>
                                        </p:attrNameLst>
                                      </p:cBhvr>
                                      <p:tavLst>
                                        <p:tav tm="0">
                                          <p:val>
                                            <p:strVal val="#ppt_x"/>
                                          </p:val>
                                        </p:tav>
                                        <p:tav tm="100000">
                                          <p:val>
                                            <p:strVal val="#ppt_x"/>
                                          </p:val>
                                        </p:tav>
                                      </p:tavLst>
                                    </p:anim>
                                    <p:anim calcmode="lin" valueType="num">
                                      <p:cBhvr>
                                        <p:cTn id="78" dur="1000" fill="hold"/>
                                        <p:tgtEl>
                                          <p:spTgt spid="3072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0725">
                                            <p:txEl>
                                              <p:pRg st="6" end="6"/>
                                            </p:txEl>
                                          </p:spTgt>
                                        </p:tgtEl>
                                        <p:attrNameLst>
                                          <p:attrName>style.visibility</p:attrName>
                                        </p:attrNameLst>
                                      </p:cBhvr>
                                      <p:to>
                                        <p:strVal val="visible"/>
                                      </p:to>
                                    </p:set>
                                    <p:animEffect transition="in" filter="fade">
                                      <p:cBhvr>
                                        <p:cTn id="83" dur="1000"/>
                                        <p:tgtEl>
                                          <p:spTgt spid="30725">
                                            <p:txEl>
                                              <p:pRg st="6" end="6"/>
                                            </p:txEl>
                                          </p:spTgt>
                                        </p:tgtEl>
                                      </p:cBhvr>
                                    </p:animEffect>
                                    <p:anim calcmode="lin" valueType="num">
                                      <p:cBhvr>
                                        <p:cTn id="84" dur="1000" fill="hold"/>
                                        <p:tgtEl>
                                          <p:spTgt spid="30725">
                                            <p:txEl>
                                              <p:pRg st="6" end="6"/>
                                            </p:txEl>
                                          </p:spTgt>
                                        </p:tgtEl>
                                        <p:attrNameLst>
                                          <p:attrName>ppt_x</p:attrName>
                                        </p:attrNameLst>
                                      </p:cBhvr>
                                      <p:tavLst>
                                        <p:tav tm="0">
                                          <p:val>
                                            <p:strVal val="#ppt_x"/>
                                          </p:val>
                                        </p:tav>
                                        <p:tav tm="100000">
                                          <p:val>
                                            <p:strVal val="#ppt_x"/>
                                          </p:val>
                                        </p:tav>
                                      </p:tavLst>
                                    </p:anim>
                                    <p:anim calcmode="lin" valueType="num">
                                      <p:cBhvr>
                                        <p:cTn id="85" dur="1000" fill="hold"/>
                                        <p:tgtEl>
                                          <p:spTgt spid="3072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uiExpand="1" build="p" animBg="1"/>
      <p:bldP spid="30725"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6F23A-D925-8DC1-DFD8-9CF154AD5B9D}"/>
            </a:ext>
          </a:extLst>
        </p:cNvPr>
        <p:cNvGrpSpPr/>
        <p:nvPr/>
      </p:nvGrpSpPr>
      <p:grpSpPr>
        <a:xfrm>
          <a:off x="0" y="0"/>
          <a:ext cx="0" cy="0"/>
          <a:chOff x="0" y="0"/>
          <a:chExt cx="0" cy="0"/>
        </a:xfrm>
      </p:grpSpPr>
      <p:sp>
        <p:nvSpPr>
          <p:cNvPr id="29698" name="WordArt 2">
            <a:extLst>
              <a:ext uri="{FF2B5EF4-FFF2-40B4-BE49-F238E27FC236}">
                <a16:creationId xmlns:a16="http://schemas.microsoft.com/office/drawing/2014/main" id="{C22048BC-F77A-2CC1-54D5-2C96E3105F8D}"/>
              </a:ext>
            </a:extLst>
          </p:cNvPr>
          <p:cNvSpPr>
            <a:spLocks noChangeArrowheads="1" noChangeShapeType="1" noTextEdit="1"/>
          </p:cNvSpPr>
          <p:nvPr/>
        </p:nvSpPr>
        <p:spPr bwMode="auto">
          <a:xfrm>
            <a:off x="990600" y="0"/>
            <a:ext cx="6858000" cy="22098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29699" name="AutoShape 3" descr="Purple mesh">
            <a:extLst>
              <a:ext uri="{FF2B5EF4-FFF2-40B4-BE49-F238E27FC236}">
                <a16:creationId xmlns:a16="http://schemas.microsoft.com/office/drawing/2014/main" id="{987F9219-90D1-FE67-8BBE-682751E0321C}"/>
              </a:ext>
            </a:extLst>
          </p:cNvPr>
          <p:cNvSpPr>
            <a:spLocks noChangeArrowheads="1"/>
          </p:cNvSpPr>
          <p:nvPr/>
        </p:nvSpPr>
        <p:spPr bwMode="auto">
          <a:xfrm>
            <a:off x="990600" y="23622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29700" name="AutoShape 4" descr="Purple mesh">
            <a:extLst>
              <a:ext uri="{FF2B5EF4-FFF2-40B4-BE49-F238E27FC236}">
                <a16:creationId xmlns:a16="http://schemas.microsoft.com/office/drawing/2014/main" id="{E4925DF9-8373-E66E-ABE5-8D6D5C43ACCF}"/>
              </a:ext>
            </a:extLst>
          </p:cNvPr>
          <p:cNvSpPr>
            <a:spLocks noChangeArrowheads="1"/>
          </p:cNvSpPr>
          <p:nvPr/>
        </p:nvSpPr>
        <p:spPr bwMode="auto">
          <a:xfrm>
            <a:off x="990600" y="325755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 Fervent in Prayer</a:t>
            </a:r>
          </a:p>
        </p:txBody>
      </p:sp>
      <p:sp>
        <p:nvSpPr>
          <p:cNvPr id="29701" name="AutoShape 5" descr="Purple mesh">
            <a:extLst>
              <a:ext uri="{FF2B5EF4-FFF2-40B4-BE49-F238E27FC236}">
                <a16:creationId xmlns:a16="http://schemas.microsoft.com/office/drawing/2014/main" id="{1470640B-D43A-6867-47D3-22FF7D11F831}"/>
              </a:ext>
            </a:extLst>
          </p:cNvPr>
          <p:cNvSpPr>
            <a:spLocks noChangeArrowheads="1"/>
          </p:cNvSpPr>
          <p:nvPr/>
        </p:nvSpPr>
        <p:spPr bwMode="auto">
          <a:xfrm>
            <a:off x="990600" y="41529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III. Focus in Worship</a:t>
            </a:r>
          </a:p>
        </p:txBody>
      </p:sp>
      <p:sp>
        <p:nvSpPr>
          <p:cNvPr id="29702" name="AutoShape 6" descr="Purple mesh">
            <a:extLst>
              <a:ext uri="{FF2B5EF4-FFF2-40B4-BE49-F238E27FC236}">
                <a16:creationId xmlns:a16="http://schemas.microsoft.com/office/drawing/2014/main" id="{8F14F501-360D-7233-C3DC-9B3CE70A8C24}"/>
              </a:ext>
            </a:extLst>
          </p:cNvPr>
          <p:cNvSpPr>
            <a:spLocks noChangeArrowheads="1"/>
          </p:cNvSpPr>
          <p:nvPr/>
        </p:nvSpPr>
        <p:spPr bwMode="auto">
          <a:xfrm>
            <a:off x="990600" y="504825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IV. Fruitful In Love</a:t>
            </a:r>
          </a:p>
        </p:txBody>
      </p:sp>
      <p:sp>
        <p:nvSpPr>
          <p:cNvPr id="29703" name="AutoShape 7" descr="Purple mesh">
            <a:extLst>
              <a:ext uri="{FF2B5EF4-FFF2-40B4-BE49-F238E27FC236}">
                <a16:creationId xmlns:a16="http://schemas.microsoft.com/office/drawing/2014/main" id="{CF7A0AA3-6A07-C6C9-F753-55A7EE99563E}"/>
              </a:ext>
            </a:extLst>
          </p:cNvPr>
          <p:cNvSpPr>
            <a:spLocks noChangeArrowheads="1"/>
          </p:cNvSpPr>
          <p:nvPr/>
        </p:nvSpPr>
        <p:spPr bwMode="auto">
          <a:xfrm>
            <a:off x="990600" y="59436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V. First In Spiritual Matters</a:t>
            </a:r>
          </a:p>
        </p:txBody>
      </p:sp>
    </p:spTree>
    <p:extLst>
      <p:ext uri="{BB962C8B-B14F-4D97-AF65-F5344CB8AC3E}">
        <p14:creationId xmlns:p14="http://schemas.microsoft.com/office/powerpoint/2010/main" val="897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20F1AC09-10D9-2432-F5F4-6E8250EB8A58}"/>
              </a:ext>
            </a:extLst>
          </p:cNvPr>
          <p:cNvSpPr>
            <a:spLocks noGrp="1" noChangeArrowheads="1"/>
          </p:cNvSpPr>
          <p:nvPr>
            <p:ph type="title"/>
          </p:nvPr>
        </p:nvSpPr>
        <p:spPr>
          <a:xfrm>
            <a:off x="685800" y="304800"/>
            <a:ext cx="7543800" cy="1295400"/>
          </a:xfrm>
          <a:ln w="12700">
            <a:solidFill>
              <a:schemeClr val="tx1"/>
            </a:solidFill>
          </a:ln>
        </p:spPr>
        <p:txBody>
          <a:bodyPr rtlCol="0">
            <a:normAutofit fontScale="90000"/>
          </a:bodyPr>
          <a:lstStyle/>
          <a:p>
            <a:pPr eaLnBrk="1" fontAlgn="auto" hangingPunct="1">
              <a:spcAft>
                <a:spcPts val="0"/>
              </a:spcAft>
              <a:defRPr/>
            </a:pPr>
            <a:r>
              <a:rPr lang="en-US" u="sng" dirty="0">
                <a:latin typeface="Times New Roman" pitchFamily="18" charset="0"/>
              </a:rPr>
              <a:t>All</a:t>
            </a:r>
            <a:r>
              <a:rPr lang="en-US" dirty="0">
                <a:latin typeface="Times New Roman" pitchFamily="18" charset="0"/>
              </a:rPr>
              <a:t> </a:t>
            </a:r>
            <a:r>
              <a:rPr lang="en-US" u="sng" dirty="0">
                <a:latin typeface="Times New Roman" pitchFamily="18" charset="0"/>
              </a:rPr>
              <a:t>Christians</a:t>
            </a:r>
            <a:r>
              <a:rPr lang="en-US" dirty="0">
                <a:latin typeface="Times New Roman" pitchFamily="18" charset="0"/>
              </a:rPr>
              <a:t> </a:t>
            </a:r>
            <a:r>
              <a:rPr lang="en-US" u="sng" dirty="0">
                <a:latin typeface="Times New Roman" pitchFamily="18" charset="0"/>
              </a:rPr>
              <a:t>Should</a:t>
            </a:r>
            <a:r>
              <a:rPr lang="en-US" dirty="0">
                <a:latin typeface="Times New Roman" pitchFamily="18" charset="0"/>
              </a:rPr>
              <a:t> </a:t>
            </a:r>
            <a:r>
              <a:rPr lang="en-US" u="sng" dirty="0">
                <a:latin typeface="Times New Roman" pitchFamily="18" charset="0"/>
              </a:rPr>
              <a:t>Be</a:t>
            </a:r>
            <a:r>
              <a:rPr lang="en-US" dirty="0">
                <a:latin typeface="Times New Roman" pitchFamily="18" charset="0"/>
              </a:rPr>
              <a:t> </a:t>
            </a:r>
            <a:r>
              <a:rPr lang="en-US" u="sng" dirty="0">
                <a:latin typeface="Times New Roman" pitchFamily="18" charset="0"/>
              </a:rPr>
              <a:t>Growing</a:t>
            </a:r>
          </a:p>
        </p:txBody>
      </p:sp>
      <p:sp>
        <p:nvSpPr>
          <p:cNvPr id="69635" name="Rectangle 3">
            <a:extLst>
              <a:ext uri="{FF2B5EF4-FFF2-40B4-BE49-F238E27FC236}">
                <a16:creationId xmlns:a16="http://schemas.microsoft.com/office/drawing/2014/main" id="{8A39FF04-AD2A-B3D5-DA1F-E5BA7CFFC286}"/>
              </a:ext>
            </a:extLst>
          </p:cNvPr>
          <p:cNvSpPr>
            <a:spLocks noGrp="1" noChangeArrowheads="1"/>
          </p:cNvSpPr>
          <p:nvPr>
            <p:ph idx="1"/>
          </p:nvPr>
        </p:nvSpPr>
        <p:spPr>
          <a:xfrm>
            <a:off x="533400" y="2057400"/>
            <a:ext cx="8229600" cy="4411663"/>
          </a:xfrm>
        </p:spPr>
        <p:txBody>
          <a:bodyPr rtlCol="0">
            <a:normAutofit fontScale="92500"/>
          </a:bodyPr>
          <a:lstStyle/>
          <a:p>
            <a:pPr eaLnBrk="1" fontAlgn="auto" hangingPunct="1">
              <a:lnSpc>
                <a:spcPct val="140000"/>
              </a:lnSpc>
              <a:spcAft>
                <a:spcPts val="0"/>
              </a:spcAft>
              <a:defRPr/>
            </a:pPr>
            <a:r>
              <a:rPr lang="en-US" dirty="0"/>
              <a:t>1 Peter 2:2 – long for the word as babies – grow</a:t>
            </a:r>
          </a:p>
          <a:p>
            <a:pPr eaLnBrk="1" fontAlgn="auto" hangingPunct="1">
              <a:lnSpc>
                <a:spcPct val="140000"/>
              </a:lnSpc>
              <a:spcAft>
                <a:spcPts val="0"/>
              </a:spcAft>
              <a:defRPr/>
            </a:pPr>
            <a:r>
              <a:rPr lang="en-US" dirty="0"/>
              <a:t>2 Peter 3:18 – grow in grace and knowledge</a:t>
            </a:r>
          </a:p>
          <a:p>
            <a:pPr eaLnBrk="1" fontAlgn="auto" hangingPunct="1">
              <a:lnSpc>
                <a:spcPct val="140000"/>
              </a:lnSpc>
              <a:spcAft>
                <a:spcPts val="0"/>
              </a:spcAft>
              <a:defRPr/>
            </a:pPr>
            <a:r>
              <a:rPr lang="en-US" dirty="0"/>
              <a:t>Ephesians 4:14 – do not be tossed here and there</a:t>
            </a:r>
          </a:p>
          <a:p>
            <a:pPr eaLnBrk="1" fontAlgn="auto" hangingPunct="1">
              <a:lnSpc>
                <a:spcPct val="140000"/>
              </a:lnSpc>
              <a:spcAft>
                <a:spcPts val="0"/>
              </a:spcAft>
              <a:defRPr/>
            </a:pPr>
            <a:r>
              <a:rPr lang="en-US" dirty="0"/>
              <a:t>1 Thessalonians 3:12 – increase and abound</a:t>
            </a:r>
          </a:p>
          <a:p>
            <a:pPr eaLnBrk="1" fontAlgn="auto" hangingPunct="1">
              <a:lnSpc>
                <a:spcPct val="140000"/>
              </a:lnSpc>
              <a:spcAft>
                <a:spcPts val="0"/>
              </a:spcAft>
              <a:defRPr/>
            </a:pPr>
            <a:r>
              <a:rPr lang="en-US" dirty="0"/>
              <a:t>1 Thessalonians 4:10 – excel still more</a:t>
            </a:r>
          </a:p>
          <a:p>
            <a:pPr eaLnBrk="1" fontAlgn="auto" hangingPunct="1">
              <a:lnSpc>
                <a:spcPct val="140000"/>
              </a:lnSpc>
              <a:spcAft>
                <a:spcPts val="0"/>
              </a:spcAft>
              <a:defRPr/>
            </a:pPr>
            <a:r>
              <a:rPr lang="en-US" dirty="0"/>
              <a:t>Hebrews 5:11-14 – ought to be teachers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1000"/>
                                        <p:tgtEl>
                                          <p:spTgt spid="69635">
                                            <p:txEl>
                                              <p:pRg st="0" end="0"/>
                                            </p:txEl>
                                          </p:spTgt>
                                        </p:tgtEl>
                                      </p:cBhvr>
                                    </p:animEffect>
                                    <p:anim calcmode="lin" valueType="num">
                                      <p:cBhvr>
                                        <p:cTn id="8"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Effect transition="in" filter="fade">
                                      <p:cBhvr>
                                        <p:cTn id="14" dur="1000"/>
                                        <p:tgtEl>
                                          <p:spTgt spid="69635">
                                            <p:txEl>
                                              <p:pRg st="1" end="1"/>
                                            </p:txEl>
                                          </p:spTgt>
                                        </p:tgtEl>
                                      </p:cBhvr>
                                    </p:animEffect>
                                    <p:anim calcmode="lin" valueType="num">
                                      <p:cBhvr>
                                        <p:cTn id="15"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96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9635">
                                            <p:txEl>
                                              <p:pRg st="2" end="2"/>
                                            </p:txEl>
                                          </p:spTgt>
                                        </p:tgtEl>
                                        <p:attrNameLst>
                                          <p:attrName>style.visibility</p:attrName>
                                        </p:attrNameLst>
                                      </p:cBhvr>
                                      <p:to>
                                        <p:strVal val="visible"/>
                                      </p:to>
                                    </p:set>
                                    <p:animEffect transition="in" filter="fade">
                                      <p:cBhvr>
                                        <p:cTn id="21" dur="1000"/>
                                        <p:tgtEl>
                                          <p:spTgt spid="69635">
                                            <p:txEl>
                                              <p:pRg st="2" end="2"/>
                                            </p:txEl>
                                          </p:spTgt>
                                        </p:tgtEl>
                                      </p:cBhvr>
                                    </p:animEffect>
                                    <p:anim calcmode="lin" valueType="num">
                                      <p:cBhvr>
                                        <p:cTn id="22"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96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9635">
                                            <p:txEl>
                                              <p:pRg st="3" end="3"/>
                                            </p:txEl>
                                          </p:spTgt>
                                        </p:tgtEl>
                                        <p:attrNameLst>
                                          <p:attrName>style.visibility</p:attrName>
                                        </p:attrNameLst>
                                      </p:cBhvr>
                                      <p:to>
                                        <p:strVal val="visible"/>
                                      </p:to>
                                    </p:set>
                                    <p:animEffect transition="in" filter="fade">
                                      <p:cBhvr>
                                        <p:cTn id="28" dur="1000"/>
                                        <p:tgtEl>
                                          <p:spTgt spid="69635">
                                            <p:txEl>
                                              <p:pRg st="3" end="3"/>
                                            </p:txEl>
                                          </p:spTgt>
                                        </p:tgtEl>
                                      </p:cBhvr>
                                    </p:animEffect>
                                    <p:anim calcmode="lin" valueType="num">
                                      <p:cBhvr>
                                        <p:cTn id="29"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96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9635">
                                            <p:txEl>
                                              <p:pRg st="4" end="4"/>
                                            </p:txEl>
                                          </p:spTgt>
                                        </p:tgtEl>
                                        <p:attrNameLst>
                                          <p:attrName>style.visibility</p:attrName>
                                        </p:attrNameLst>
                                      </p:cBhvr>
                                      <p:to>
                                        <p:strVal val="visible"/>
                                      </p:to>
                                    </p:set>
                                    <p:animEffect transition="in" filter="fade">
                                      <p:cBhvr>
                                        <p:cTn id="35" dur="1000"/>
                                        <p:tgtEl>
                                          <p:spTgt spid="69635">
                                            <p:txEl>
                                              <p:pRg st="4" end="4"/>
                                            </p:txEl>
                                          </p:spTgt>
                                        </p:tgtEl>
                                      </p:cBhvr>
                                    </p:animEffect>
                                    <p:anim calcmode="lin" valueType="num">
                                      <p:cBhvr>
                                        <p:cTn id="36"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96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9635">
                                            <p:txEl>
                                              <p:pRg st="5" end="5"/>
                                            </p:txEl>
                                          </p:spTgt>
                                        </p:tgtEl>
                                        <p:attrNameLst>
                                          <p:attrName>style.visibility</p:attrName>
                                        </p:attrNameLst>
                                      </p:cBhvr>
                                      <p:to>
                                        <p:strVal val="visible"/>
                                      </p:to>
                                    </p:set>
                                    <p:animEffect transition="in" filter="fade">
                                      <p:cBhvr>
                                        <p:cTn id="42" dur="1000"/>
                                        <p:tgtEl>
                                          <p:spTgt spid="69635">
                                            <p:txEl>
                                              <p:pRg st="5" end="5"/>
                                            </p:txEl>
                                          </p:spTgt>
                                        </p:tgtEl>
                                      </p:cBhvr>
                                    </p:animEffect>
                                    <p:anim calcmode="lin" valueType="num">
                                      <p:cBhvr>
                                        <p:cTn id="43" dur="1000" fill="hold"/>
                                        <p:tgtEl>
                                          <p:spTgt spid="6963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963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2EDC8-E58E-A114-600E-11DF87BE32B0}"/>
            </a:ext>
          </a:extLst>
        </p:cNvPr>
        <p:cNvGrpSpPr/>
        <p:nvPr/>
      </p:nvGrpSpPr>
      <p:grpSpPr>
        <a:xfrm>
          <a:off x="0" y="0"/>
          <a:ext cx="0" cy="0"/>
          <a:chOff x="0" y="0"/>
          <a:chExt cx="0" cy="0"/>
        </a:xfrm>
      </p:grpSpPr>
      <p:sp>
        <p:nvSpPr>
          <p:cNvPr id="2050" name="WordArt 2">
            <a:extLst>
              <a:ext uri="{FF2B5EF4-FFF2-40B4-BE49-F238E27FC236}">
                <a16:creationId xmlns:a16="http://schemas.microsoft.com/office/drawing/2014/main" id="{572AD2B7-06F1-E14C-BF0E-7F24A8719AE8}"/>
              </a:ext>
            </a:extLst>
          </p:cNvPr>
          <p:cNvSpPr>
            <a:spLocks noChangeArrowheads="1" noChangeShapeType="1" noTextEdit="1"/>
          </p:cNvSpPr>
          <p:nvPr/>
        </p:nvSpPr>
        <p:spPr bwMode="auto">
          <a:xfrm>
            <a:off x="762000" y="228600"/>
            <a:ext cx="6858000" cy="2667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2051" name="Text Box 9">
            <a:extLst>
              <a:ext uri="{FF2B5EF4-FFF2-40B4-BE49-F238E27FC236}">
                <a16:creationId xmlns:a16="http://schemas.microsoft.com/office/drawing/2014/main" id="{8F0D63B4-C947-FBE4-E807-8D2062FC8DD7}"/>
              </a:ext>
            </a:extLst>
          </p:cNvPr>
          <p:cNvSpPr txBox="1">
            <a:spLocks noChangeArrowheads="1"/>
          </p:cNvSpPr>
          <p:nvPr/>
        </p:nvSpPr>
        <p:spPr bwMode="auto">
          <a:xfrm>
            <a:off x="167148" y="3048000"/>
            <a:ext cx="88392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i="1" dirty="0">
                <a:latin typeface="+mn-lt"/>
              </a:rPr>
              <a:t>“… Grow in the grace and knowledge of our Lord and Savior Jesus Christ.”</a:t>
            </a:r>
            <a:br>
              <a:rPr lang="en-US" altLang="en-US" sz="4400" dirty="0">
                <a:latin typeface="+mn-lt"/>
              </a:rPr>
            </a:br>
            <a:r>
              <a:rPr lang="en-US" altLang="en-US" sz="4400" b="1" dirty="0">
                <a:solidFill>
                  <a:srgbClr val="FF0000"/>
                </a:solidFill>
                <a:latin typeface="+mn-lt"/>
              </a:rPr>
              <a:t>(2 Peter 3:18)</a:t>
            </a:r>
          </a:p>
        </p:txBody>
      </p:sp>
    </p:spTree>
    <p:extLst>
      <p:ext uri="{BB962C8B-B14F-4D97-AF65-F5344CB8AC3E}">
        <p14:creationId xmlns:p14="http://schemas.microsoft.com/office/powerpoint/2010/main" val="1628194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9383"/>
            <a:ext cx="8991600" cy="1143000"/>
          </a:xfrm>
        </p:spPr>
        <p:txBody>
          <a:bodyPr>
            <a:normAutofit fontScale="90000"/>
          </a:bodyPr>
          <a:lstStyle/>
          <a:p>
            <a:r>
              <a:rPr lang="en-US" b="1" i="1" dirty="0">
                <a:solidFill>
                  <a:srgbClr val="9900FF"/>
                </a:solidFill>
              </a:rPr>
              <a:t>How To Obey The Gospel of Jesus Christ</a:t>
            </a:r>
          </a:p>
        </p:txBody>
      </p:sp>
      <p:sp>
        <p:nvSpPr>
          <p:cNvPr id="3" name="Content Placeholder 2"/>
          <p:cNvSpPr>
            <a:spLocks noGrp="1"/>
          </p:cNvSpPr>
          <p:nvPr>
            <p:ph idx="1"/>
          </p:nvPr>
        </p:nvSpPr>
        <p:spPr>
          <a:xfrm>
            <a:off x="76200" y="990600"/>
            <a:ext cx="8991600" cy="5791200"/>
          </a:xfrm>
        </p:spPr>
        <p:txBody>
          <a:bodyPr>
            <a:normAutofit lnSpcReduction="10000"/>
          </a:bodyPr>
          <a:lstStyle/>
          <a:p>
            <a:pPr marL="0" lvl="0" indent="0">
              <a:lnSpc>
                <a:spcPct val="90000"/>
              </a:lnSpc>
              <a:buNone/>
            </a:pPr>
            <a:r>
              <a:rPr lang="en-US" altLang="en-US" sz="3000" b="1" dirty="0">
                <a:solidFill>
                  <a:srgbClr val="0000FF"/>
                </a:solidFill>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(2 Thessalonians 2:14-15; James 1:21)</a:t>
            </a:r>
            <a:br>
              <a:rPr lang="en-US" altLang="en-US" sz="2400" dirty="0">
                <a:solidFill>
                  <a:srgbClr val="C00000"/>
                </a:solidFill>
                <a:ea typeface="Verdana" panose="020B0604030504040204" pitchFamily="34" charset="0"/>
              </a:rPr>
            </a:br>
            <a:endParaRPr lang="en-US" altLang="en-US" sz="2400" dirty="0">
              <a:solidFill>
                <a:srgbClr val="C00000"/>
              </a:solidFill>
              <a:ea typeface="Verdana" panose="020B0604030504040204" pitchFamily="34" charset="0"/>
            </a:endParaRPr>
          </a:p>
          <a:p>
            <a:pPr marL="0" lvl="0" indent="0">
              <a:lnSpc>
                <a:spcPct val="90000"/>
              </a:lnSpc>
              <a:buNone/>
            </a:pPr>
            <a:r>
              <a:rPr lang="en-US" altLang="en-US" sz="3000" b="1" dirty="0">
                <a:solidFill>
                  <a:srgbClr val="0000FF"/>
                </a:solidFill>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0000FF"/>
                </a:solidFill>
                <a:ea typeface="Verdana" panose="020B0604030504040204" pitchFamily="34" charset="0"/>
              </a:rPr>
              <a:t>Repent of sins</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0000FF"/>
                </a:solidFill>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(Romans 10:10; Matthew 10:32-33)</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0000FF"/>
                </a:solidFill>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0000FF"/>
                </a:solidFill>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sz="2400" b="1" dirty="0">
                <a:solidFill>
                  <a:srgbClr val="9900FF"/>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a:extLst>
              <a:ext uri="{FF2B5EF4-FFF2-40B4-BE49-F238E27FC236}">
                <a16:creationId xmlns:a16="http://schemas.microsoft.com/office/drawing/2014/main" id="{B9AB82A5-6F0E-8617-2539-E1F2EBA50FB1}"/>
              </a:ext>
            </a:extLst>
          </p:cNvPr>
          <p:cNvSpPr txBox="1">
            <a:spLocks noChangeArrowheads="1"/>
          </p:cNvSpPr>
          <p:nvPr/>
        </p:nvSpPr>
        <p:spPr bwMode="auto">
          <a:xfrm>
            <a:off x="1066800" y="3703638"/>
            <a:ext cx="6066725" cy="2904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10000"/>
              </a:lnSpc>
              <a:buFontTx/>
              <a:buChar char="•"/>
            </a:pPr>
            <a:r>
              <a:rPr lang="en-US" altLang="en-US" b="1" i="1" dirty="0">
                <a:latin typeface="Arial" panose="020B0604020202020204" pitchFamily="34" charset="0"/>
              </a:rPr>
              <a:t> Simple</a:t>
            </a:r>
          </a:p>
          <a:p>
            <a:pPr eaLnBrk="1" hangingPunct="1">
              <a:lnSpc>
                <a:spcPct val="110000"/>
              </a:lnSpc>
              <a:buFontTx/>
              <a:buChar char="•"/>
            </a:pPr>
            <a:r>
              <a:rPr lang="en-US" altLang="en-US" b="1" i="1" dirty="0">
                <a:latin typeface="Arial" panose="020B0604020202020204" pitchFamily="34" charset="0"/>
              </a:rPr>
              <a:t> Nothing New</a:t>
            </a:r>
          </a:p>
          <a:p>
            <a:pPr eaLnBrk="1" hangingPunct="1">
              <a:lnSpc>
                <a:spcPct val="110000"/>
              </a:lnSpc>
              <a:buFontTx/>
              <a:buChar char="•"/>
            </a:pPr>
            <a:r>
              <a:rPr lang="en-US" altLang="en-US" b="1" i="1" dirty="0">
                <a:latin typeface="Arial" panose="020B0604020202020204" pitchFamily="34" charset="0"/>
              </a:rPr>
              <a:t> Involves Doing What We Already Know</a:t>
            </a:r>
          </a:p>
          <a:p>
            <a:pPr eaLnBrk="1" hangingPunct="1">
              <a:lnSpc>
                <a:spcPct val="110000"/>
              </a:lnSpc>
              <a:buFontTx/>
              <a:buChar char="•"/>
            </a:pPr>
            <a:r>
              <a:rPr lang="en-US" altLang="en-US" b="1" i="1" dirty="0">
                <a:latin typeface="Arial" panose="020B0604020202020204" pitchFamily="34" charset="0"/>
              </a:rPr>
              <a:t> Takes Time</a:t>
            </a:r>
          </a:p>
          <a:p>
            <a:pPr eaLnBrk="1" hangingPunct="1">
              <a:lnSpc>
                <a:spcPct val="110000"/>
              </a:lnSpc>
              <a:buFontTx/>
              <a:buChar char="•"/>
            </a:pPr>
            <a:r>
              <a:rPr lang="en-US" altLang="en-US" b="1" i="1" dirty="0">
                <a:latin typeface="Arial" panose="020B0604020202020204" pitchFamily="34" charset="0"/>
              </a:rPr>
              <a:t> Takes Work</a:t>
            </a:r>
          </a:p>
          <a:p>
            <a:pPr eaLnBrk="1" hangingPunct="1">
              <a:lnSpc>
                <a:spcPct val="110000"/>
              </a:lnSpc>
              <a:buFontTx/>
              <a:buChar char="•"/>
            </a:pPr>
            <a:r>
              <a:rPr lang="en-US" altLang="en-US" b="1" i="1" dirty="0">
                <a:latin typeface="Arial" panose="020B0604020202020204" pitchFamily="34" charset="0"/>
              </a:rPr>
              <a:t> Takes Practice</a:t>
            </a:r>
          </a:p>
          <a:p>
            <a:pPr eaLnBrk="1" hangingPunct="1">
              <a:lnSpc>
                <a:spcPct val="110000"/>
              </a:lnSpc>
              <a:buFontTx/>
              <a:buChar char="•"/>
            </a:pPr>
            <a:r>
              <a:rPr lang="en-US" altLang="en-US" b="1" i="1" dirty="0">
                <a:latin typeface="Arial" panose="020B0604020202020204" pitchFamily="34" charset="0"/>
              </a:rPr>
              <a:t> Takes Patience</a:t>
            </a:r>
          </a:p>
        </p:txBody>
      </p:sp>
      <p:sp>
        <p:nvSpPr>
          <p:cNvPr id="4100" name="Rectangle 7">
            <a:extLst>
              <a:ext uri="{FF2B5EF4-FFF2-40B4-BE49-F238E27FC236}">
                <a16:creationId xmlns:a16="http://schemas.microsoft.com/office/drawing/2014/main" id="{60DF79B0-3C92-834B-6502-21DBBC501629}"/>
              </a:ext>
            </a:extLst>
          </p:cNvPr>
          <p:cNvSpPr>
            <a:spLocks noChangeArrowheads="1"/>
          </p:cNvSpPr>
          <p:nvPr/>
        </p:nvSpPr>
        <p:spPr bwMode="auto">
          <a:xfrm>
            <a:off x="1638300" y="2956719"/>
            <a:ext cx="5867400" cy="533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dirty="0">
                <a:solidFill>
                  <a:srgbClr val="FFFF00"/>
                </a:solidFill>
                <a:latin typeface="Arial" panose="020B0604020202020204" pitchFamily="34" charset="0"/>
              </a:rPr>
              <a:t>Principles of Spiritual Growth</a:t>
            </a:r>
          </a:p>
        </p:txBody>
      </p:sp>
      <p:sp>
        <p:nvSpPr>
          <p:cNvPr id="2" name="WordArt 9">
            <a:extLst>
              <a:ext uri="{FF2B5EF4-FFF2-40B4-BE49-F238E27FC236}">
                <a16:creationId xmlns:a16="http://schemas.microsoft.com/office/drawing/2014/main" id="{6EAA3CF8-2524-C285-F1F6-3A2B840F32EC}"/>
              </a:ext>
            </a:extLst>
          </p:cNvPr>
          <p:cNvSpPr>
            <a:spLocks noChangeArrowheads="1" noChangeShapeType="1" noTextEdit="1"/>
          </p:cNvSpPr>
          <p:nvPr/>
        </p:nvSpPr>
        <p:spPr bwMode="auto">
          <a:xfrm>
            <a:off x="1066800" y="152400"/>
            <a:ext cx="6934200" cy="23622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099">
                                            <p:txEl>
                                              <p:pRg st="5" end="5"/>
                                            </p:txEl>
                                          </p:spTgt>
                                        </p:tgtEl>
                                        <p:attrNameLst>
                                          <p:attrName>style.visibility</p:attrName>
                                        </p:attrNameLst>
                                      </p:cBhvr>
                                      <p:to>
                                        <p:strVal val="visible"/>
                                      </p:to>
                                    </p:set>
                                    <p:animEffect transition="in" filter="fade">
                                      <p:cBhvr>
                                        <p:cTn id="42" dur="1000"/>
                                        <p:tgtEl>
                                          <p:spTgt spid="4099">
                                            <p:txEl>
                                              <p:pRg st="5" end="5"/>
                                            </p:txEl>
                                          </p:spTgt>
                                        </p:tgtEl>
                                      </p:cBhvr>
                                    </p:animEffect>
                                    <p:anim calcmode="lin" valueType="num">
                                      <p:cBhvr>
                                        <p:cTn id="43"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099">
                                            <p:txEl>
                                              <p:pRg st="6" end="6"/>
                                            </p:txEl>
                                          </p:spTgt>
                                        </p:tgtEl>
                                        <p:attrNameLst>
                                          <p:attrName>style.visibility</p:attrName>
                                        </p:attrNameLst>
                                      </p:cBhvr>
                                      <p:to>
                                        <p:strVal val="visible"/>
                                      </p:to>
                                    </p:set>
                                    <p:animEffect transition="in" filter="fade">
                                      <p:cBhvr>
                                        <p:cTn id="49" dur="1000"/>
                                        <p:tgtEl>
                                          <p:spTgt spid="4099">
                                            <p:txEl>
                                              <p:pRg st="6" end="6"/>
                                            </p:txEl>
                                          </p:spTgt>
                                        </p:tgtEl>
                                      </p:cBhvr>
                                    </p:animEffect>
                                    <p:anim calcmode="lin" valueType="num">
                                      <p:cBhvr>
                                        <p:cTn id="50"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WordArt 9">
            <a:extLst>
              <a:ext uri="{FF2B5EF4-FFF2-40B4-BE49-F238E27FC236}">
                <a16:creationId xmlns:a16="http://schemas.microsoft.com/office/drawing/2014/main" id="{0692EA72-56A9-88B2-288C-CF7D013BBBC7}"/>
              </a:ext>
            </a:extLst>
          </p:cNvPr>
          <p:cNvSpPr>
            <a:spLocks noChangeArrowheads="1" noChangeShapeType="1" noTextEdit="1"/>
          </p:cNvSpPr>
          <p:nvPr/>
        </p:nvSpPr>
        <p:spPr bwMode="auto">
          <a:xfrm>
            <a:off x="1066800" y="152400"/>
            <a:ext cx="6934200" cy="23622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Spiritual Growth</a:t>
            </a:r>
          </a:p>
        </p:txBody>
      </p:sp>
      <p:sp>
        <p:nvSpPr>
          <p:cNvPr id="5123" name="AutoShape 11" descr="Purple mesh">
            <a:extLst>
              <a:ext uri="{FF2B5EF4-FFF2-40B4-BE49-F238E27FC236}">
                <a16:creationId xmlns:a16="http://schemas.microsoft.com/office/drawing/2014/main" id="{2A27441A-B2F0-AFD6-8461-E8CBD4F4442A}"/>
              </a:ext>
            </a:extLst>
          </p:cNvPr>
          <p:cNvSpPr>
            <a:spLocks noChangeArrowheads="1"/>
          </p:cNvSpPr>
          <p:nvPr/>
        </p:nvSpPr>
        <p:spPr bwMode="auto">
          <a:xfrm>
            <a:off x="876300" y="27432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descr="Purple mesh">
            <a:extLst>
              <a:ext uri="{FF2B5EF4-FFF2-40B4-BE49-F238E27FC236}">
                <a16:creationId xmlns:a16="http://schemas.microsoft.com/office/drawing/2014/main" id="{1B4A1F2E-A2D8-CAC1-3253-310350942277}"/>
              </a:ext>
            </a:extLst>
          </p:cNvPr>
          <p:cNvSpPr>
            <a:spLocks noChangeArrowheads="1"/>
          </p:cNvSpPr>
          <p:nvPr/>
        </p:nvSpPr>
        <p:spPr bwMode="auto">
          <a:xfrm>
            <a:off x="914400" y="304800"/>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6147" name="Text Box 5">
            <a:extLst>
              <a:ext uri="{FF2B5EF4-FFF2-40B4-BE49-F238E27FC236}">
                <a16:creationId xmlns:a16="http://schemas.microsoft.com/office/drawing/2014/main" id="{B0FFE5D1-06E8-BB0C-AA8F-714E23B15D99}"/>
              </a:ext>
            </a:extLst>
          </p:cNvPr>
          <p:cNvSpPr txBox="1">
            <a:spLocks noChangeArrowheads="1"/>
          </p:cNvSpPr>
          <p:nvPr/>
        </p:nvSpPr>
        <p:spPr bwMode="auto">
          <a:xfrm>
            <a:off x="1219200" y="2701925"/>
            <a:ext cx="5737404" cy="668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Word is the source of growth</a:t>
            </a:r>
          </a:p>
        </p:txBody>
      </p:sp>
      <p:sp>
        <p:nvSpPr>
          <p:cNvPr id="88070" name="Rectangle 6">
            <a:extLst>
              <a:ext uri="{FF2B5EF4-FFF2-40B4-BE49-F238E27FC236}">
                <a16:creationId xmlns:a16="http://schemas.microsoft.com/office/drawing/2014/main" id="{22316BDF-90E5-F1F7-930C-2381A53FA496}"/>
              </a:ext>
            </a:extLst>
          </p:cNvPr>
          <p:cNvSpPr>
            <a:spLocks noChangeArrowheads="1"/>
          </p:cNvSpPr>
          <p:nvPr/>
        </p:nvSpPr>
        <p:spPr bwMode="auto">
          <a:xfrm>
            <a:off x="381000" y="3657600"/>
            <a:ext cx="8458200" cy="2514600"/>
          </a:xfrm>
          <a:prstGeom prst="rect">
            <a:avLst/>
          </a:prstGeom>
          <a:solidFill>
            <a:schemeClr val="accent1"/>
          </a:solidFill>
          <a:ln w="9525">
            <a:solidFill>
              <a:schemeClr val="tx1"/>
            </a:solidFill>
            <a:miter lim="800000"/>
            <a:headEnd/>
            <a:tailEnd/>
          </a:ln>
          <a:effectLst/>
        </p:spPr>
        <p:txBody>
          <a:bodyPr wrap="none" anchor="ctr"/>
          <a:lstStyle/>
          <a:p>
            <a:pPr algn="ctr">
              <a:lnSpc>
                <a:spcPct val="120000"/>
              </a:lnSpc>
              <a:defRPr/>
            </a:pPr>
            <a:r>
              <a:rPr lang="en-US" sz="3200" dirty="0">
                <a:solidFill>
                  <a:schemeClr val="bg1"/>
                </a:solidFill>
                <a:effectLst>
                  <a:outerShdw blurRad="38100" dist="38100" dir="2700000" algn="tl">
                    <a:srgbClr val="000000"/>
                  </a:outerShdw>
                </a:effectLst>
                <a:latin typeface="Arial" charset="0"/>
                <a:cs typeface="+mn-cs"/>
              </a:rPr>
              <a:t>Acts 20:32 – able to build you up</a:t>
            </a:r>
          </a:p>
          <a:p>
            <a:pPr algn="ctr">
              <a:lnSpc>
                <a:spcPct val="120000"/>
              </a:lnSpc>
              <a:defRPr/>
            </a:pPr>
            <a:r>
              <a:rPr lang="en-US" sz="3200" dirty="0">
                <a:solidFill>
                  <a:schemeClr val="bg1"/>
                </a:solidFill>
                <a:effectLst>
                  <a:outerShdw blurRad="38100" dist="38100" dir="2700000" algn="tl">
                    <a:srgbClr val="000000"/>
                  </a:outerShdw>
                </a:effectLst>
                <a:latin typeface="Arial" charset="0"/>
                <a:cs typeface="+mn-cs"/>
              </a:rPr>
              <a:t>Romans 10:17 – faith – hearing – word</a:t>
            </a:r>
          </a:p>
          <a:p>
            <a:pPr algn="ctr">
              <a:lnSpc>
                <a:spcPct val="120000"/>
              </a:lnSpc>
              <a:defRPr/>
            </a:pPr>
            <a:r>
              <a:rPr lang="en-US" sz="3200" dirty="0">
                <a:solidFill>
                  <a:schemeClr val="bg1"/>
                </a:solidFill>
                <a:effectLst>
                  <a:outerShdw blurRad="38100" dist="38100" dir="2700000" algn="tl">
                    <a:srgbClr val="000000"/>
                  </a:outerShdw>
                </a:effectLst>
                <a:latin typeface="Arial" charset="0"/>
                <a:cs typeface="+mn-cs"/>
              </a:rPr>
              <a:t>1 Corinthians 14:1-5 – edified by revelation </a:t>
            </a:r>
          </a:p>
          <a:p>
            <a:pPr algn="ctr">
              <a:lnSpc>
                <a:spcPct val="120000"/>
              </a:lnSpc>
              <a:defRPr/>
            </a:pPr>
            <a:r>
              <a:rPr lang="en-US" sz="3200" dirty="0">
                <a:solidFill>
                  <a:schemeClr val="bg1"/>
                </a:solidFill>
                <a:effectLst>
                  <a:outerShdw blurRad="38100" dist="38100" dir="2700000" algn="tl">
                    <a:srgbClr val="000000"/>
                  </a:outerShdw>
                </a:effectLst>
                <a:latin typeface="Arial" charset="0"/>
                <a:cs typeface="+mn-cs"/>
              </a:rPr>
              <a:t>1 Corinthians 15:1-4 – saved by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1000"/>
                                        <p:tgtEl>
                                          <p:spTgt spid="6147"/>
                                        </p:tgtEl>
                                      </p:cBhvr>
                                    </p:animEffect>
                                    <p:anim calcmode="lin" valueType="num">
                                      <p:cBhvr>
                                        <p:cTn id="8" dur="1000" fill="hold"/>
                                        <p:tgtEl>
                                          <p:spTgt spid="6147"/>
                                        </p:tgtEl>
                                        <p:attrNameLst>
                                          <p:attrName>ppt_x</p:attrName>
                                        </p:attrNameLst>
                                      </p:cBhvr>
                                      <p:tavLst>
                                        <p:tav tm="0">
                                          <p:val>
                                            <p:strVal val="#ppt_x"/>
                                          </p:val>
                                        </p:tav>
                                        <p:tav tm="100000">
                                          <p:val>
                                            <p:strVal val="#ppt_x"/>
                                          </p:val>
                                        </p:tav>
                                      </p:tavLst>
                                    </p:anim>
                                    <p:anim calcmode="lin" valueType="num">
                                      <p:cBhvr>
                                        <p:cTn id="9" dur="1000" fill="hold"/>
                                        <p:tgtEl>
                                          <p:spTgt spid="61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8070">
                                            <p:bg/>
                                          </p:spTgt>
                                        </p:tgtEl>
                                        <p:attrNameLst>
                                          <p:attrName>style.visibility</p:attrName>
                                        </p:attrNameLst>
                                      </p:cBhvr>
                                      <p:to>
                                        <p:strVal val="visible"/>
                                      </p:to>
                                    </p:set>
                                    <p:animEffect transition="in" filter="fade">
                                      <p:cBhvr>
                                        <p:cTn id="14" dur="1000"/>
                                        <p:tgtEl>
                                          <p:spTgt spid="88070">
                                            <p:bg/>
                                          </p:spTgt>
                                        </p:tgtEl>
                                      </p:cBhvr>
                                    </p:animEffect>
                                    <p:anim calcmode="lin" valueType="num">
                                      <p:cBhvr>
                                        <p:cTn id="15" dur="1000" fill="hold"/>
                                        <p:tgtEl>
                                          <p:spTgt spid="88070">
                                            <p:bg/>
                                          </p:spTgt>
                                        </p:tgtEl>
                                        <p:attrNameLst>
                                          <p:attrName>ppt_x</p:attrName>
                                        </p:attrNameLst>
                                      </p:cBhvr>
                                      <p:tavLst>
                                        <p:tav tm="0">
                                          <p:val>
                                            <p:strVal val="#ppt_x"/>
                                          </p:val>
                                        </p:tav>
                                        <p:tav tm="100000">
                                          <p:val>
                                            <p:strVal val="#ppt_x"/>
                                          </p:val>
                                        </p:tav>
                                      </p:tavLst>
                                    </p:anim>
                                    <p:anim calcmode="lin" valueType="num">
                                      <p:cBhvr>
                                        <p:cTn id="16" dur="1000" fill="hold"/>
                                        <p:tgtEl>
                                          <p:spTgt spid="88070">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88070">
                                            <p:txEl>
                                              <p:pRg st="0" end="0"/>
                                            </p:txEl>
                                          </p:spTgt>
                                        </p:tgtEl>
                                        <p:attrNameLst>
                                          <p:attrName>style.visibility</p:attrName>
                                        </p:attrNameLst>
                                      </p:cBhvr>
                                      <p:to>
                                        <p:strVal val="visible"/>
                                      </p:to>
                                    </p:set>
                                    <p:animEffect transition="in" filter="fade">
                                      <p:cBhvr>
                                        <p:cTn id="19" dur="1000"/>
                                        <p:tgtEl>
                                          <p:spTgt spid="88070">
                                            <p:txEl>
                                              <p:pRg st="0" end="0"/>
                                            </p:txEl>
                                          </p:spTgt>
                                        </p:tgtEl>
                                      </p:cBhvr>
                                    </p:animEffect>
                                    <p:anim calcmode="lin" valueType="num">
                                      <p:cBhvr>
                                        <p:cTn id="20" dur="1000" fill="hold"/>
                                        <p:tgtEl>
                                          <p:spTgt spid="88070">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807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8070">
                                            <p:txEl>
                                              <p:pRg st="1" end="1"/>
                                            </p:txEl>
                                          </p:spTgt>
                                        </p:tgtEl>
                                        <p:attrNameLst>
                                          <p:attrName>style.visibility</p:attrName>
                                        </p:attrNameLst>
                                      </p:cBhvr>
                                      <p:to>
                                        <p:strVal val="visible"/>
                                      </p:to>
                                    </p:set>
                                    <p:animEffect transition="in" filter="fade">
                                      <p:cBhvr>
                                        <p:cTn id="26" dur="1000"/>
                                        <p:tgtEl>
                                          <p:spTgt spid="88070">
                                            <p:txEl>
                                              <p:pRg st="1" end="1"/>
                                            </p:txEl>
                                          </p:spTgt>
                                        </p:tgtEl>
                                      </p:cBhvr>
                                    </p:animEffect>
                                    <p:anim calcmode="lin" valueType="num">
                                      <p:cBhvr>
                                        <p:cTn id="27" dur="1000" fill="hold"/>
                                        <p:tgtEl>
                                          <p:spTgt spid="88070">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880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8070">
                                            <p:txEl>
                                              <p:pRg st="2" end="2"/>
                                            </p:txEl>
                                          </p:spTgt>
                                        </p:tgtEl>
                                        <p:attrNameLst>
                                          <p:attrName>style.visibility</p:attrName>
                                        </p:attrNameLst>
                                      </p:cBhvr>
                                      <p:to>
                                        <p:strVal val="visible"/>
                                      </p:to>
                                    </p:set>
                                    <p:animEffect transition="in" filter="fade">
                                      <p:cBhvr>
                                        <p:cTn id="33" dur="1000"/>
                                        <p:tgtEl>
                                          <p:spTgt spid="88070">
                                            <p:txEl>
                                              <p:pRg st="2" end="2"/>
                                            </p:txEl>
                                          </p:spTgt>
                                        </p:tgtEl>
                                      </p:cBhvr>
                                    </p:animEffect>
                                    <p:anim calcmode="lin" valueType="num">
                                      <p:cBhvr>
                                        <p:cTn id="34" dur="1000" fill="hold"/>
                                        <p:tgtEl>
                                          <p:spTgt spid="88070">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880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8070">
                                            <p:txEl>
                                              <p:pRg st="3" end="3"/>
                                            </p:txEl>
                                          </p:spTgt>
                                        </p:tgtEl>
                                        <p:attrNameLst>
                                          <p:attrName>style.visibility</p:attrName>
                                        </p:attrNameLst>
                                      </p:cBhvr>
                                      <p:to>
                                        <p:strVal val="visible"/>
                                      </p:to>
                                    </p:set>
                                    <p:animEffect transition="in" filter="fade">
                                      <p:cBhvr>
                                        <p:cTn id="40" dur="1000"/>
                                        <p:tgtEl>
                                          <p:spTgt spid="88070">
                                            <p:txEl>
                                              <p:pRg st="3" end="3"/>
                                            </p:txEl>
                                          </p:spTgt>
                                        </p:tgtEl>
                                      </p:cBhvr>
                                    </p:animEffect>
                                    <p:anim calcmode="lin" valueType="num">
                                      <p:cBhvr>
                                        <p:cTn id="41" dur="1000" fill="hold"/>
                                        <p:tgtEl>
                                          <p:spTgt spid="88070">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8807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P spid="88070"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descr="Purple mesh">
            <a:extLst>
              <a:ext uri="{FF2B5EF4-FFF2-40B4-BE49-F238E27FC236}">
                <a16:creationId xmlns:a16="http://schemas.microsoft.com/office/drawing/2014/main" id="{7E25002E-D117-F31B-08A6-830F05A9C6A4}"/>
              </a:ext>
            </a:extLst>
          </p:cNvPr>
          <p:cNvSpPr>
            <a:spLocks noChangeArrowheads="1"/>
          </p:cNvSpPr>
          <p:nvPr/>
        </p:nvSpPr>
        <p:spPr bwMode="auto">
          <a:xfrm>
            <a:off x="876300" y="356616"/>
            <a:ext cx="7391400" cy="762000"/>
          </a:xfrm>
          <a:prstGeom prst="bevel">
            <a:avLst>
              <a:gd name="adj" fmla="val 12500"/>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7171" name="Text Box 4">
            <a:extLst>
              <a:ext uri="{FF2B5EF4-FFF2-40B4-BE49-F238E27FC236}">
                <a16:creationId xmlns:a16="http://schemas.microsoft.com/office/drawing/2014/main" id="{51A0ECB0-2F77-43B1-C267-2B2745CEACC1}"/>
              </a:ext>
            </a:extLst>
          </p:cNvPr>
          <p:cNvSpPr txBox="1">
            <a:spLocks noChangeArrowheads="1"/>
          </p:cNvSpPr>
          <p:nvPr/>
        </p:nvSpPr>
        <p:spPr bwMode="auto">
          <a:xfrm>
            <a:off x="1219200" y="2701925"/>
            <a:ext cx="6601487" cy="1308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Word is the source of growth</a:t>
            </a:r>
          </a:p>
          <a:p>
            <a:pPr eaLnBrk="1" hangingPunct="1">
              <a:lnSpc>
                <a:spcPct val="130000"/>
              </a:lnSpc>
            </a:pPr>
            <a:r>
              <a:rPr lang="en-US" altLang="en-US" sz="3200" b="1" dirty="0"/>
              <a:t>B. Must have a craving and thirsting</a:t>
            </a:r>
          </a:p>
        </p:txBody>
      </p:sp>
      <p:sp>
        <p:nvSpPr>
          <p:cNvPr id="90119" name="Oval 7">
            <a:extLst>
              <a:ext uri="{FF2B5EF4-FFF2-40B4-BE49-F238E27FC236}">
                <a16:creationId xmlns:a16="http://schemas.microsoft.com/office/drawing/2014/main" id="{C1AAD3B5-0345-05EB-9781-67DBC4D35A3D}"/>
              </a:ext>
            </a:extLst>
          </p:cNvPr>
          <p:cNvSpPr>
            <a:spLocks noChangeArrowheads="1"/>
          </p:cNvSpPr>
          <p:nvPr/>
        </p:nvSpPr>
        <p:spPr bwMode="auto">
          <a:xfrm>
            <a:off x="76200" y="4191000"/>
            <a:ext cx="8991600" cy="2286000"/>
          </a:xfrm>
          <a:prstGeom prst="ellipse">
            <a:avLst/>
          </a:prstGeom>
          <a:solidFill>
            <a:schemeClr val="hlink"/>
          </a:solidFill>
          <a:ln w="9525">
            <a:solidFill>
              <a:schemeClr val="tx1"/>
            </a:solidFill>
            <a:round/>
            <a:headEnd/>
            <a:tailEnd/>
          </a:ln>
          <a:effectLst/>
        </p:spPr>
        <p:txBody>
          <a:bodyPr wrap="none" anchor="ctr"/>
          <a:lstStyle/>
          <a:p>
            <a:pPr algn="ctr">
              <a:defRPr/>
            </a:pPr>
            <a:r>
              <a:rPr lang="en-US" sz="2800" dirty="0">
                <a:solidFill>
                  <a:schemeClr val="bg1"/>
                </a:solidFill>
                <a:effectLst>
                  <a:outerShdw blurRad="38100" dist="38100" dir="2700000" algn="tl">
                    <a:srgbClr val="000000"/>
                  </a:outerShdw>
                </a:effectLst>
                <a:latin typeface="Arial" charset="0"/>
                <a:cs typeface="+mn-cs"/>
              </a:rPr>
              <a:t>Matthew 5:6 – hunger &amp; thirst after righteousness</a:t>
            </a:r>
          </a:p>
          <a:p>
            <a:pPr algn="ctr">
              <a:defRPr/>
            </a:pPr>
            <a:r>
              <a:rPr lang="en-US" sz="2800" dirty="0">
                <a:solidFill>
                  <a:schemeClr val="bg1"/>
                </a:solidFill>
                <a:effectLst>
                  <a:outerShdw blurRad="38100" dist="38100" dir="2700000" algn="tl">
                    <a:srgbClr val="000000"/>
                  </a:outerShdw>
                </a:effectLst>
                <a:latin typeface="Arial" charset="0"/>
                <a:cs typeface="+mn-cs"/>
              </a:rPr>
              <a:t>1 Peter 2:1-2 – as babes desire milk</a:t>
            </a:r>
          </a:p>
          <a:p>
            <a:pPr algn="ctr">
              <a:defRPr/>
            </a:pPr>
            <a:r>
              <a:rPr lang="en-US" sz="2800" dirty="0">
                <a:solidFill>
                  <a:schemeClr val="bg1"/>
                </a:solidFill>
                <a:effectLst>
                  <a:outerShdw blurRad="38100" dist="38100" dir="2700000" algn="tl">
                    <a:srgbClr val="000000"/>
                  </a:outerShdw>
                </a:effectLst>
                <a:latin typeface="Arial" charset="0"/>
                <a:cs typeface="+mn-cs"/>
              </a:rPr>
              <a:t>Psalm 119:16, 72, 127, 162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0119">
                                            <p:bg/>
                                          </p:spTgt>
                                        </p:tgtEl>
                                        <p:attrNameLst>
                                          <p:attrName>style.visibility</p:attrName>
                                        </p:attrNameLst>
                                      </p:cBhvr>
                                      <p:to>
                                        <p:strVal val="visible"/>
                                      </p:to>
                                    </p:set>
                                    <p:animEffect transition="in" filter="fade">
                                      <p:cBhvr>
                                        <p:cTn id="21" dur="1000"/>
                                        <p:tgtEl>
                                          <p:spTgt spid="90119">
                                            <p:bg/>
                                          </p:spTgt>
                                        </p:tgtEl>
                                      </p:cBhvr>
                                    </p:animEffect>
                                    <p:anim calcmode="lin" valueType="num">
                                      <p:cBhvr>
                                        <p:cTn id="22" dur="1000" fill="hold"/>
                                        <p:tgtEl>
                                          <p:spTgt spid="90119">
                                            <p:bg/>
                                          </p:spTgt>
                                        </p:tgtEl>
                                        <p:attrNameLst>
                                          <p:attrName>ppt_x</p:attrName>
                                        </p:attrNameLst>
                                      </p:cBhvr>
                                      <p:tavLst>
                                        <p:tav tm="0">
                                          <p:val>
                                            <p:strVal val="#ppt_x"/>
                                          </p:val>
                                        </p:tav>
                                        <p:tav tm="100000">
                                          <p:val>
                                            <p:strVal val="#ppt_x"/>
                                          </p:val>
                                        </p:tav>
                                      </p:tavLst>
                                    </p:anim>
                                    <p:anim calcmode="lin" valueType="num">
                                      <p:cBhvr>
                                        <p:cTn id="23" dur="1000" fill="hold"/>
                                        <p:tgtEl>
                                          <p:spTgt spid="90119">
                                            <p:bg/>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90119">
                                            <p:txEl>
                                              <p:pRg st="0" end="0"/>
                                            </p:txEl>
                                          </p:spTgt>
                                        </p:tgtEl>
                                        <p:attrNameLst>
                                          <p:attrName>style.visibility</p:attrName>
                                        </p:attrNameLst>
                                      </p:cBhvr>
                                      <p:to>
                                        <p:strVal val="visible"/>
                                      </p:to>
                                    </p:set>
                                    <p:animEffect transition="in" filter="fade">
                                      <p:cBhvr>
                                        <p:cTn id="26" dur="1000"/>
                                        <p:tgtEl>
                                          <p:spTgt spid="90119">
                                            <p:txEl>
                                              <p:pRg st="0" end="0"/>
                                            </p:txEl>
                                          </p:spTgt>
                                        </p:tgtEl>
                                      </p:cBhvr>
                                    </p:animEffect>
                                    <p:anim calcmode="lin" valueType="num">
                                      <p:cBhvr>
                                        <p:cTn id="27" dur="1000" fill="hold"/>
                                        <p:tgtEl>
                                          <p:spTgt spid="90119">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901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0119">
                                            <p:txEl>
                                              <p:pRg st="1" end="1"/>
                                            </p:txEl>
                                          </p:spTgt>
                                        </p:tgtEl>
                                        <p:attrNameLst>
                                          <p:attrName>style.visibility</p:attrName>
                                        </p:attrNameLst>
                                      </p:cBhvr>
                                      <p:to>
                                        <p:strVal val="visible"/>
                                      </p:to>
                                    </p:set>
                                    <p:animEffect transition="in" filter="fade">
                                      <p:cBhvr>
                                        <p:cTn id="33" dur="1000"/>
                                        <p:tgtEl>
                                          <p:spTgt spid="90119">
                                            <p:txEl>
                                              <p:pRg st="1" end="1"/>
                                            </p:txEl>
                                          </p:spTgt>
                                        </p:tgtEl>
                                      </p:cBhvr>
                                    </p:animEffect>
                                    <p:anim calcmode="lin" valueType="num">
                                      <p:cBhvr>
                                        <p:cTn id="34" dur="1000" fill="hold"/>
                                        <p:tgtEl>
                                          <p:spTgt spid="901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901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90119">
                                            <p:txEl>
                                              <p:pRg st="2" end="2"/>
                                            </p:txEl>
                                          </p:spTgt>
                                        </p:tgtEl>
                                        <p:attrNameLst>
                                          <p:attrName>style.visibility</p:attrName>
                                        </p:attrNameLst>
                                      </p:cBhvr>
                                      <p:to>
                                        <p:strVal val="visible"/>
                                      </p:to>
                                    </p:set>
                                    <p:animEffect transition="in" filter="fade">
                                      <p:cBhvr>
                                        <p:cTn id="40" dur="1000"/>
                                        <p:tgtEl>
                                          <p:spTgt spid="90119">
                                            <p:txEl>
                                              <p:pRg st="2" end="2"/>
                                            </p:txEl>
                                          </p:spTgt>
                                        </p:tgtEl>
                                      </p:cBhvr>
                                    </p:animEffect>
                                    <p:anim calcmode="lin" valueType="num">
                                      <p:cBhvr>
                                        <p:cTn id="41" dur="1000" fill="hold"/>
                                        <p:tgtEl>
                                          <p:spTgt spid="90119">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901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90119"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descr="Purple mesh">
            <a:extLst>
              <a:ext uri="{FF2B5EF4-FFF2-40B4-BE49-F238E27FC236}">
                <a16:creationId xmlns:a16="http://schemas.microsoft.com/office/drawing/2014/main" id="{2DCCB4A1-F709-AFB8-3B8A-6A5BD5515722}"/>
              </a:ext>
            </a:extLst>
          </p:cNvPr>
          <p:cNvSpPr>
            <a:spLocks noChangeArrowheads="1"/>
          </p:cNvSpPr>
          <p:nvPr/>
        </p:nvSpPr>
        <p:spPr bwMode="auto">
          <a:xfrm>
            <a:off x="635000" y="304800"/>
            <a:ext cx="7391400" cy="762000"/>
          </a:xfrm>
          <a:prstGeom prst="bevel">
            <a:avLst>
              <a:gd name="adj" fmla="val 12500"/>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dirty="0">
                <a:solidFill>
                  <a:schemeClr val="bg1"/>
                </a:solidFill>
                <a:latin typeface="+mn-lt"/>
              </a:rPr>
              <a:t>I. Faithful in Study</a:t>
            </a:r>
          </a:p>
        </p:txBody>
      </p:sp>
      <p:sp>
        <p:nvSpPr>
          <p:cNvPr id="8195" name="Text Box 4">
            <a:extLst>
              <a:ext uri="{FF2B5EF4-FFF2-40B4-BE49-F238E27FC236}">
                <a16:creationId xmlns:a16="http://schemas.microsoft.com/office/drawing/2014/main" id="{6D2F7C15-9B79-AE1A-4BD5-DEAD7BAE1701}"/>
              </a:ext>
            </a:extLst>
          </p:cNvPr>
          <p:cNvSpPr txBox="1">
            <a:spLocks noChangeArrowheads="1"/>
          </p:cNvSpPr>
          <p:nvPr/>
        </p:nvSpPr>
        <p:spPr bwMode="auto">
          <a:xfrm>
            <a:off x="1219200" y="2701925"/>
            <a:ext cx="6601487" cy="194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30000"/>
              </a:lnSpc>
            </a:pPr>
            <a:r>
              <a:rPr lang="en-US" altLang="en-US" sz="3200" b="1" dirty="0"/>
              <a:t>A. Word is the source of growth</a:t>
            </a:r>
          </a:p>
          <a:p>
            <a:pPr eaLnBrk="1" hangingPunct="1">
              <a:lnSpc>
                <a:spcPct val="130000"/>
              </a:lnSpc>
            </a:pPr>
            <a:r>
              <a:rPr lang="en-US" altLang="en-US" sz="3200" b="1" dirty="0"/>
              <a:t>B. Must have a craving and thirsting</a:t>
            </a:r>
          </a:p>
          <a:p>
            <a:pPr eaLnBrk="1" hangingPunct="1">
              <a:lnSpc>
                <a:spcPct val="130000"/>
              </a:lnSpc>
            </a:pPr>
            <a:r>
              <a:rPr lang="en-US" altLang="en-US" sz="3200" b="1" dirty="0"/>
              <a:t>C. Regular and consistent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Effect transition="in" filter="fade">
                                      <p:cBhvr>
                                        <p:cTn id="21" dur="1000"/>
                                        <p:tgtEl>
                                          <p:spTgt spid="8195">
                                            <p:txEl>
                                              <p:pRg st="2" end="2"/>
                                            </p:txEl>
                                          </p:spTgt>
                                        </p:tgtEl>
                                      </p:cBhvr>
                                    </p:animEffect>
                                    <p:anim calcmode="lin" valueType="num">
                                      <p:cBhvr>
                                        <p:cTn id="22"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4" name="Text Box 10">
            <a:extLst>
              <a:ext uri="{FF2B5EF4-FFF2-40B4-BE49-F238E27FC236}">
                <a16:creationId xmlns:a16="http://schemas.microsoft.com/office/drawing/2014/main" id="{B1159158-8CBD-348E-8064-4BE005978D1F}"/>
              </a:ext>
            </a:extLst>
          </p:cNvPr>
          <p:cNvSpPr txBox="1">
            <a:spLocks noChangeArrowheads="1"/>
          </p:cNvSpPr>
          <p:nvPr/>
        </p:nvSpPr>
        <p:spPr bwMode="auto">
          <a:xfrm>
            <a:off x="1219200" y="762000"/>
            <a:ext cx="6477000" cy="769938"/>
          </a:xfrm>
          <a:prstGeom prst="rect">
            <a:avLst/>
          </a:prstGeom>
          <a:noFill/>
          <a:ln w="12700">
            <a:solidFill>
              <a:schemeClr val="tx1"/>
            </a:solidFill>
            <a:miter lim="800000"/>
            <a:headEnd/>
            <a:tailEnd/>
          </a:ln>
          <a:effectLst/>
        </p:spPr>
        <p:txBody>
          <a:bodyPr>
            <a:spAutoFit/>
          </a:bodyPr>
          <a:lstStyle/>
          <a:p>
            <a:pPr algn="ctr">
              <a:defRPr/>
            </a:pPr>
            <a:r>
              <a:rPr lang="en-US" sz="4400" dirty="0">
                <a:solidFill>
                  <a:srgbClr val="0066FF"/>
                </a:solidFill>
                <a:effectLst>
                  <a:outerShdw blurRad="38100" dist="38100" dir="2700000" algn="tl">
                    <a:srgbClr val="000000"/>
                  </a:outerShdw>
                </a:effectLst>
                <a:latin typeface="+mn-lt"/>
                <a:cs typeface="+mn-cs"/>
              </a:rPr>
              <a:t>Regular and Consistent</a:t>
            </a:r>
          </a:p>
        </p:txBody>
      </p:sp>
      <p:sp>
        <p:nvSpPr>
          <p:cNvPr id="93196" name="Text Box 12">
            <a:extLst>
              <a:ext uri="{FF2B5EF4-FFF2-40B4-BE49-F238E27FC236}">
                <a16:creationId xmlns:a16="http://schemas.microsoft.com/office/drawing/2014/main" id="{21B4B15E-55E8-38D8-6B14-B6281381AE73}"/>
              </a:ext>
            </a:extLst>
          </p:cNvPr>
          <p:cNvSpPr txBox="1">
            <a:spLocks noChangeArrowheads="1"/>
          </p:cNvSpPr>
          <p:nvPr/>
        </p:nvSpPr>
        <p:spPr bwMode="auto">
          <a:xfrm>
            <a:off x="98115" y="2286000"/>
            <a:ext cx="8947770" cy="2630144"/>
          </a:xfrm>
          <a:prstGeom prst="rect">
            <a:avLst/>
          </a:prstGeom>
          <a:noFill/>
          <a:ln w="9525">
            <a:noFill/>
            <a:miter lim="800000"/>
            <a:headEnd/>
            <a:tailEnd/>
          </a:ln>
          <a:effectLst/>
        </p:spPr>
        <p:txBody>
          <a:bodyPr wrap="none">
            <a:spAutoFit/>
          </a:bodyPr>
          <a:lstStyle/>
          <a:p>
            <a:pPr algn="ctr">
              <a:lnSpc>
                <a:spcPct val="120000"/>
              </a:lnSpc>
              <a:defRPr/>
            </a:pPr>
            <a:r>
              <a:rPr lang="en-US" sz="2800" b="1" dirty="0">
                <a:solidFill>
                  <a:srgbClr val="CC6600"/>
                </a:solidFill>
                <a:effectLst>
                  <a:outerShdw blurRad="38100" dist="38100" dir="2700000" algn="tl">
                    <a:srgbClr val="000000"/>
                  </a:outerShdw>
                </a:effectLst>
                <a:latin typeface="Arial" charset="0"/>
                <a:cs typeface="+mn-cs"/>
              </a:rPr>
              <a:t>Acts 13:27</a:t>
            </a:r>
            <a:r>
              <a:rPr lang="en-US" sz="2800" b="1" dirty="0">
                <a:latin typeface="Arial" charset="0"/>
                <a:cs typeface="+mn-cs"/>
              </a:rPr>
              <a:t> – Jews read law every Sabbath</a:t>
            </a:r>
          </a:p>
          <a:p>
            <a:pPr algn="ctr">
              <a:lnSpc>
                <a:spcPct val="120000"/>
              </a:lnSpc>
              <a:defRPr/>
            </a:pPr>
            <a:r>
              <a:rPr lang="en-US" sz="2800" b="1" dirty="0">
                <a:solidFill>
                  <a:srgbClr val="CC6600"/>
                </a:solidFill>
                <a:effectLst>
                  <a:outerShdw blurRad="38100" dist="38100" dir="2700000" algn="tl">
                    <a:srgbClr val="000000"/>
                  </a:outerShdw>
                </a:effectLst>
                <a:latin typeface="Arial" charset="0"/>
                <a:cs typeface="+mn-cs"/>
              </a:rPr>
              <a:t>Matthew 19:4; 22:31</a:t>
            </a:r>
            <a:r>
              <a:rPr lang="en-US" sz="2800" b="1" dirty="0">
                <a:latin typeface="Arial" charset="0"/>
                <a:cs typeface="+mn-cs"/>
              </a:rPr>
              <a:t> – Rebuked – should have read</a:t>
            </a:r>
          </a:p>
          <a:p>
            <a:pPr algn="ctr">
              <a:lnSpc>
                <a:spcPct val="120000"/>
              </a:lnSpc>
              <a:defRPr/>
            </a:pPr>
            <a:r>
              <a:rPr lang="en-US" sz="2800" b="1" dirty="0">
                <a:solidFill>
                  <a:srgbClr val="CC6600"/>
                </a:solidFill>
                <a:effectLst>
                  <a:outerShdw blurRad="38100" dist="38100" dir="2700000" algn="tl">
                    <a:srgbClr val="000000"/>
                  </a:outerShdw>
                </a:effectLst>
                <a:latin typeface="Arial" charset="0"/>
                <a:cs typeface="+mn-cs"/>
              </a:rPr>
              <a:t>Acts 17:11</a:t>
            </a:r>
            <a:r>
              <a:rPr lang="en-US" sz="2800" b="1" dirty="0">
                <a:latin typeface="Arial" charset="0"/>
                <a:cs typeface="+mn-cs"/>
              </a:rPr>
              <a:t> – searched scriptures daily</a:t>
            </a:r>
          </a:p>
          <a:p>
            <a:pPr algn="ctr">
              <a:lnSpc>
                <a:spcPct val="120000"/>
              </a:lnSpc>
              <a:defRPr/>
            </a:pPr>
            <a:r>
              <a:rPr lang="en-US" sz="2800" b="1" dirty="0">
                <a:solidFill>
                  <a:srgbClr val="CC6600"/>
                </a:solidFill>
                <a:effectLst>
                  <a:outerShdw blurRad="38100" dist="38100" dir="2700000" algn="tl">
                    <a:srgbClr val="000000"/>
                  </a:outerShdw>
                </a:effectLst>
                <a:latin typeface="Arial" charset="0"/>
                <a:cs typeface="+mn-cs"/>
              </a:rPr>
              <a:t>1 Timothy 4:13</a:t>
            </a:r>
            <a:r>
              <a:rPr lang="en-US" sz="2800" b="1" dirty="0">
                <a:latin typeface="Arial" charset="0"/>
                <a:cs typeface="+mn-cs"/>
              </a:rPr>
              <a:t> – give attention to reading</a:t>
            </a:r>
          </a:p>
          <a:p>
            <a:pPr algn="ctr">
              <a:lnSpc>
                <a:spcPct val="120000"/>
              </a:lnSpc>
              <a:defRPr/>
            </a:pPr>
            <a:r>
              <a:rPr lang="en-US" sz="2800" b="1" dirty="0">
                <a:solidFill>
                  <a:srgbClr val="CC6600"/>
                </a:solidFill>
                <a:effectLst>
                  <a:outerShdw blurRad="38100" dist="38100" dir="2700000" algn="tl">
                    <a:srgbClr val="000000"/>
                  </a:outerShdw>
                </a:effectLst>
                <a:latin typeface="Arial" charset="0"/>
                <a:cs typeface="+mn-cs"/>
              </a:rPr>
              <a:t>Psalm 1:1-3</a:t>
            </a:r>
            <a:r>
              <a:rPr lang="en-US" sz="2800" b="1" dirty="0">
                <a:latin typeface="Arial" charset="0"/>
                <a:cs typeface="+mn-cs"/>
              </a:rPr>
              <a:t> – meditates day and night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3196">
                                            <p:txEl>
                                              <p:pRg st="0" end="0"/>
                                            </p:txEl>
                                          </p:spTgt>
                                        </p:tgtEl>
                                        <p:attrNameLst>
                                          <p:attrName>style.visibility</p:attrName>
                                        </p:attrNameLst>
                                      </p:cBhvr>
                                      <p:to>
                                        <p:strVal val="visible"/>
                                      </p:to>
                                    </p:set>
                                    <p:animEffect transition="in" filter="fade">
                                      <p:cBhvr>
                                        <p:cTn id="7" dur="1000"/>
                                        <p:tgtEl>
                                          <p:spTgt spid="93196">
                                            <p:txEl>
                                              <p:pRg st="0" end="0"/>
                                            </p:txEl>
                                          </p:spTgt>
                                        </p:tgtEl>
                                      </p:cBhvr>
                                    </p:animEffect>
                                    <p:anim calcmode="lin" valueType="num">
                                      <p:cBhvr>
                                        <p:cTn id="8" dur="1000" fill="hold"/>
                                        <p:tgtEl>
                                          <p:spTgt spid="9319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319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3196">
                                            <p:txEl>
                                              <p:pRg st="1" end="1"/>
                                            </p:txEl>
                                          </p:spTgt>
                                        </p:tgtEl>
                                        <p:attrNameLst>
                                          <p:attrName>style.visibility</p:attrName>
                                        </p:attrNameLst>
                                      </p:cBhvr>
                                      <p:to>
                                        <p:strVal val="visible"/>
                                      </p:to>
                                    </p:set>
                                    <p:animEffect transition="in" filter="fade">
                                      <p:cBhvr>
                                        <p:cTn id="14" dur="1000"/>
                                        <p:tgtEl>
                                          <p:spTgt spid="93196">
                                            <p:txEl>
                                              <p:pRg st="1" end="1"/>
                                            </p:txEl>
                                          </p:spTgt>
                                        </p:tgtEl>
                                      </p:cBhvr>
                                    </p:animEffect>
                                    <p:anim calcmode="lin" valueType="num">
                                      <p:cBhvr>
                                        <p:cTn id="15" dur="1000" fill="hold"/>
                                        <p:tgtEl>
                                          <p:spTgt spid="9319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319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3196">
                                            <p:txEl>
                                              <p:pRg st="2" end="2"/>
                                            </p:txEl>
                                          </p:spTgt>
                                        </p:tgtEl>
                                        <p:attrNameLst>
                                          <p:attrName>style.visibility</p:attrName>
                                        </p:attrNameLst>
                                      </p:cBhvr>
                                      <p:to>
                                        <p:strVal val="visible"/>
                                      </p:to>
                                    </p:set>
                                    <p:animEffect transition="in" filter="fade">
                                      <p:cBhvr>
                                        <p:cTn id="21" dur="1000"/>
                                        <p:tgtEl>
                                          <p:spTgt spid="93196">
                                            <p:txEl>
                                              <p:pRg st="2" end="2"/>
                                            </p:txEl>
                                          </p:spTgt>
                                        </p:tgtEl>
                                      </p:cBhvr>
                                    </p:animEffect>
                                    <p:anim calcmode="lin" valueType="num">
                                      <p:cBhvr>
                                        <p:cTn id="22" dur="1000" fill="hold"/>
                                        <p:tgtEl>
                                          <p:spTgt spid="9319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319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3196">
                                            <p:txEl>
                                              <p:pRg st="3" end="3"/>
                                            </p:txEl>
                                          </p:spTgt>
                                        </p:tgtEl>
                                        <p:attrNameLst>
                                          <p:attrName>style.visibility</p:attrName>
                                        </p:attrNameLst>
                                      </p:cBhvr>
                                      <p:to>
                                        <p:strVal val="visible"/>
                                      </p:to>
                                    </p:set>
                                    <p:animEffect transition="in" filter="fade">
                                      <p:cBhvr>
                                        <p:cTn id="28" dur="1000"/>
                                        <p:tgtEl>
                                          <p:spTgt spid="93196">
                                            <p:txEl>
                                              <p:pRg st="3" end="3"/>
                                            </p:txEl>
                                          </p:spTgt>
                                        </p:tgtEl>
                                      </p:cBhvr>
                                    </p:animEffect>
                                    <p:anim calcmode="lin" valueType="num">
                                      <p:cBhvr>
                                        <p:cTn id="29" dur="1000" fill="hold"/>
                                        <p:tgtEl>
                                          <p:spTgt spid="9319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319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3196">
                                            <p:txEl>
                                              <p:pRg st="4" end="4"/>
                                            </p:txEl>
                                          </p:spTgt>
                                        </p:tgtEl>
                                        <p:attrNameLst>
                                          <p:attrName>style.visibility</p:attrName>
                                        </p:attrNameLst>
                                      </p:cBhvr>
                                      <p:to>
                                        <p:strVal val="visible"/>
                                      </p:to>
                                    </p:set>
                                    <p:animEffect transition="in" filter="fade">
                                      <p:cBhvr>
                                        <p:cTn id="35" dur="1000"/>
                                        <p:tgtEl>
                                          <p:spTgt spid="93196">
                                            <p:txEl>
                                              <p:pRg st="4" end="4"/>
                                            </p:txEl>
                                          </p:spTgt>
                                        </p:tgtEl>
                                      </p:cBhvr>
                                    </p:animEffect>
                                    <p:anim calcmode="lin" valueType="num">
                                      <p:cBhvr>
                                        <p:cTn id="36" dur="1000" fill="hold"/>
                                        <p:tgtEl>
                                          <p:spTgt spid="9319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319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1902</TotalTime>
  <Words>4131</Words>
  <Application>Microsoft Office PowerPoint</Application>
  <PresentationFormat>On-screen Show (4:3)</PresentationFormat>
  <Paragraphs>309</Paragraphs>
  <Slides>31</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Arial Black</vt:lpstr>
      <vt:lpstr>Calibri</vt:lpstr>
      <vt:lpstr>Comic Sans MS</vt:lpstr>
      <vt:lpstr>Impact</vt:lpstr>
      <vt:lpstr>system-ui</vt:lpstr>
      <vt:lpstr>Times New Roman</vt:lpstr>
      <vt:lpstr>Verdana</vt:lpstr>
      <vt:lpstr>Wingdings</vt:lpstr>
      <vt:lpstr>Office Theme</vt:lpstr>
      <vt:lpstr>PowerPoint Presentation</vt:lpstr>
      <vt:lpstr>PowerPoint Presentation</vt:lpstr>
      <vt:lpstr>All Christians Should Be Growing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Obey The Gospel of Jesus Christ</vt:lpstr>
    </vt:vector>
  </TitlesOfParts>
  <Company>El Bethel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Growth</dc:title>
  <dc:creator>Micky Galloway</dc:creator>
  <cp:lastModifiedBy>Richard Lidh</cp:lastModifiedBy>
  <cp:revision>51</cp:revision>
  <cp:lastPrinted>2024-10-20T04:47:48Z</cp:lastPrinted>
  <dcterms:created xsi:type="dcterms:W3CDTF">2003-12-11T22:42:39Z</dcterms:created>
  <dcterms:modified xsi:type="dcterms:W3CDTF">2024-11-02T03:25:47Z</dcterms:modified>
</cp:coreProperties>
</file>